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sldIdLst>
    <p:sldId id="256" r:id="rId2"/>
    <p:sldId id="257" r:id="rId3"/>
    <p:sldId id="269" r:id="rId4"/>
    <p:sldId id="270" r:id="rId5"/>
    <p:sldId id="302" r:id="rId6"/>
    <p:sldId id="308" r:id="rId7"/>
    <p:sldId id="307" r:id="rId8"/>
    <p:sldId id="268" r:id="rId9"/>
    <p:sldId id="303" r:id="rId10"/>
    <p:sldId id="306" r:id="rId11"/>
    <p:sldId id="266" r:id="rId12"/>
    <p:sldId id="258" r:id="rId13"/>
    <p:sldId id="260" r:id="rId14"/>
    <p:sldId id="259" r:id="rId15"/>
    <p:sldId id="265" r:id="rId16"/>
    <p:sldId id="271" r:id="rId17"/>
    <p:sldId id="333" r:id="rId18"/>
    <p:sldId id="309" r:id="rId19"/>
    <p:sldId id="296" r:id="rId20"/>
    <p:sldId id="300" r:id="rId21"/>
    <p:sldId id="310" r:id="rId22"/>
    <p:sldId id="272" r:id="rId23"/>
    <p:sldId id="273" r:id="rId24"/>
    <p:sldId id="274" r:id="rId25"/>
    <p:sldId id="275" r:id="rId26"/>
    <p:sldId id="332" r:id="rId27"/>
    <p:sldId id="324" r:id="rId28"/>
    <p:sldId id="264" r:id="rId29"/>
    <p:sldId id="262" r:id="rId30"/>
    <p:sldId id="312" r:id="rId31"/>
    <p:sldId id="326" r:id="rId32"/>
    <p:sldId id="325" r:id="rId33"/>
    <p:sldId id="276" r:id="rId34"/>
    <p:sldId id="313" r:id="rId35"/>
    <p:sldId id="298" r:id="rId36"/>
    <p:sldId id="314" r:id="rId37"/>
    <p:sldId id="315" r:id="rId38"/>
    <p:sldId id="316" r:id="rId39"/>
    <p:sldId id="327" r:id="rId40"/>
    <p:sldId id="321" r:id="rId41"/>
    <p:sldId id="322" r:id="rId42"/>
    <p:sldId id="318" r:id="rId43"/>
    <p:sldId id="286" r:id="rId44"/>
    <p:sldId id="319" r:id="rId45"/>
    <p:sldId id="320" r:id="rId46"/>
    <p:sldId id="330" r:id="rId47"/>
    <p:sldId id="331" r:id="rId48"/>
    <p:sldId id="335" r:id="rId49"/>
    <p:sldId id="263" r:id="rId50"/>
    <p:sldId id="328" r:id="rId51"/>
    <p:sldId id="329" r:id="rId52"/>
    <p:sldId id="26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0" autoAdjust="0"/>
    <p:restoredTop sz="94660"/>
  </p:normalViewPr>
  <p:slideViewPr>
    <p:cSldViewPr snapToGrid="0">
      <p:cViewPr varScale="1">
        <p:scale>
          <a:sx n="82" d="100"/>
          <a:sy n="82" d="100"/>
        </p:scale>
        <p:origin x="108"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F6505D-A9BF-4CF6-92A0-62261AF68882}" type="doc">
      <dgm:prSet loTypeId="urn:microsoft.com/office/officeart/2005/8/layout/vList2" loCatId="list" qsTypeId="urn:microsoft.com/office/officeart/2005/8/quickstyle/3d3" qsCatId="3D" csTypeId="urn:microsoft.com/office/officeart/2005/8/colors/colorful2" csCatId="colorful" phldr="1"/>
      <dgm:spPr/>
      <dgm:t>
        <a:bodyPr/>
        <a:lstStyle/>
        <a:p>
          <a:endParaRPr lang="en-US"/>
        </a:p>
      </dgm:t>
    </dgm:pt>
    <dgm:pt modelId="{9B10F1F4-243A-4C69-A0F3-0636A25140D5}">
      <dgm:prSet/>
      <dgm:spPr/>
      <dgm:t>
        <a:bodyPr/>
        <a:lstStyle/>
        <a:p>
          <a:r>
            <a:rPr lang="en-US" u="sng">
              <a:latin typeface="Calibri" panose="020F0502020204030204" pitchFamily="34" charset="0"/>
              <a:cs typeface="Calibri" panose="020F0502020204030204" pitchFamily="34" charset="0"/>
            </a:rPr>
            <a:t>Data Description</a:t>
          </a:r>
          <a:r>
            <a:rPr lang="en-US">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dgm:t>
    </dgm:pt>
    <dgm:pt modelId="{6295D997-3C61-4657-8F7D-EC6D6BF6A1C9}" type="parTrans" cxnId="{FCEB5F78-38B3-4103-B430-27D498689AC0}">
      <dgm:prSet/>
      <dgm:spPr/>
      <dgm:t>
        <a:bodyPr/>
        <a:lstStyle/>
        <a:p>
          <a:endParaRPr lang="en-US"/>
        </a:p>
      </dgm:t>
    </dgm:pt>
    <dgm:pt modelId="{A295A35A-FB5E-49B3-912D-F3829F30446C}" type="sibTrans" cxnId="{FCEB5F78-38B3-4103-B430-27D498689AC0}">
      <dgm:prSet/>
      <dgm:spPr/>
      <dgm:t>
        <a:bodyPr/>
        <a:lstStyle/>
        <a:p>
          <a:endParaRPr lang="en-US"/>
        </a:p>
      </dgm:t>
    </dgm:pt>
    <dgm:pt modelId="{9BD53C9B-6F89-4C86-A529-852B09FABC3B}">
      <dgm:prSet custT="1"/>
      <dgm:spPr/>
      <dgm:t>
        <a:bodyPr/>
        <a:lstStyle/>
        <a:p>
          <a:r>
            <a:rPr lang="en-US" sz="1800" dirty="0">
              <a:latin typeface="Calibri" panose="020F0502020204030204" pitchFamily="34" charset="0"/>
              <a:cs typeface="Calibri" panose="020F0502020204030204" pitchFamily="34" charset="0"/>
            </a:rPr>
            <a:t>Each row represents a customer</a:t>
          </a:r>
        </a:p>
      </dgm:t>
    </dgm:pt>
    <dgm:pt modelId="{01DBC701-6FA3-451E-A0EC-8F9422B1CECF}" type="parTrans" cxnId="{6CB449ED-AEA8-4BFB-BD5B-0228FBDF0C44}">
      <dgm:prSet/>
      <dgm:spPr/>
      <dgm:t>
        <a:bodyPr/>
        <a:lstStyle/>
        <a:p>
          <a:endParaRPr lang="en-US"/>
        </a:p>
      </dgm:t>
    </dgm:pt>
    <dgm:pt modelId="{4C4110D2-997C-414D-AACB-2D897C62E838}" type="sibTrans" cxnId="{6CB449ED-AEA8-4BFB-BD5B-0228FBDF0C44}">
      <dgm:prSet/>
      <dgm:spPr/>
      <dgm:t>
        <a:bodyPr/>
        <a:lstStyle/>
        <a:p>
          <a:endParaRPr lang="en-US"/>
        </a:p>
      </dgm:t>
    </dgm:pt>
    <dgm:pt modelId="{D07D9F0F-D933-432F-9858-483754AB0290}">
      <dgm:prSet custT="1"/>
      <dgm:spPr/>
      <dgm:t>
        <a:bodyPr/>
        <a:lstStyle/>
        <a:p>
          <a:r>
            <a:rPr lang="en-US" sz="2200" u="sng">
              <a:latin typeface="Calibri" panose="020F0502020204030204" pitchFamily="34" charset="0"/>
              <a:cs typeface="Calibri" panose="020F0502020204030204" pitchFamily="34" charset="0"/>
            </a:rPr>
            <a:t>Number of records</a:t>
          </a:r>
          <a:r>
            <a:rPr lang="en-US" sz="22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7043 rows and </a:t>
          </a:r>
          <a:r>
            <a:rPr lang="en-US" sz="1800" b="1">
              <a:latin typeface="Calibri" panose="020F0502020204030204" pitchFamily="34" charset="0"/>
              <a:cs typeface="Calibri" panose="020F0502020204030204" pitchFamily="34" charset="0"/>
            </a:rPr>
            <a:t>21</a:t>
          </a:r>
          <a:r>
            <a:rPr lang="en-US" sz="1800">
              <a:latin typeface="Calibri" panose="020F0502020204030204" pitchFamily="34" charset="0"/>
              <a:cs typeface="Calibri" panose="020F0502020204030204" pitchFamily="34" charset="0"/>
            </a:rPr>
            <a:t> columns</a:t>
          </a:r>
          <a:endParaRPr lang="en-US" sz="1800" dirty="0">
            <a:latin typeface="Calibri" panose="020F0502020204030204" pitchFamily="34" charset="0"/>
            <a:cs typeface="Calibri" panose="020F0502020204030204" pitchFamily="34" charset="0"/>
          </a:endParaRPr>
        </a:p>
      </dgm:t>
    </dgm:pt>
    <dgm:pt modelId="{FD7C663B-4BD9-49AF-8131-62E8BDC61374}" type="parTrans" cxnId="{DBECB7FE-3C25-4186-A0F4-2A430A8EE70F}">
      <dgm:prSet/>
      <dgm:spPr/>
      <dgm:t>
        <a:bodyPr/>
        <a:lstStyle/>
        <a:p>
          <a:endParaRPr lang="en-US"/>
        </a:p>
      </dgm:t>
    </dgm:pt>
    <dgm:pt modelId="{9634B383-2C87-4645-A4AF-78CE7B303C63}" type="sibTrans" cxnId="{DBECB7FE-3C25-4186-A0F4-2A430A8EE70F}">
      <dgm:prSet/>
      <dgm:spPr/>
      <dgm:t>
        <a:bodyPr/>
        <a:lstStyle/>
        <a:p>
          <a:endParaRPr lang="en-US"/>
        </a:p>
      </dgm:t>
    </dgm:pt>
    <dgm:pt modelId="{79A8817C-8470-4DC2-B809-8C6F3EFA0B90}">
      <dgm:prSet custT="1"/>
      <dgm:spPr/>
      <dgm:t>
        <a:bodyPr/>
        <a:lstStyle/>
        <a:p>
          <a:r>
            <a:rPr lang="en-US" sz="1900" u="sng">
              <a:latin typeface="Calibri" panose="020F0502020204030204" pitchFamily="34" charset="0"/>
              <a:cs typeface="Calibri" panose="020F0502020204030204" pitchFamily="34" charset="0"/>
            </a:rPr>
            <a:t>Period of time</a:t>
          </a:r>
          <a:r>
            <a:rPr lang="en-US" sz="1800">
              <a:latin typeface="Calibri" panose="020F0502020204030204" pitchFamily="34" charset="0"/>
              <a:cs typeface="Calibri" panose="020F0502020204030204" pitchFamily="34" charset="0"/>
            </a:rPr>
            <a:t>: One month data and collected on 13</a:t>
          </a:r>
          <a:r>
            <a:rPr lang="en-US" sz="1800" baseline="30000">
              <a:latin typeface="Calibri" panose="020F0502020204030204" pitchFamily="34" charset="0"/>
              <a:cs typeface="Calibri" panose="020F0502020204030204" pitchFamily="34" charset="0"/>
            </a:rPr>
            <a:t>th</a:t>
          </a:r>
          <a:r>
            <a:rPr lang="en-US" sz="1800">
              <a:latin typeface="Calibri" panose="020F0502020204030204" pitchFamily="34" charset="0"/>
              <a:cs typeface="Calibri" panose="020F0502020204030204" pitchFamily="34" charset="0"/>
            </a:rPr>
            <a:t> April 2015 </a:t>
          </a:r>
          <a:endParaRPr lang="en-US" sz="1800" dirty="0">
            <a:latin typeface="Calibri" panose="020F0502020204030204" pitchFamily="34" charset="0"/>
            <a:cs typeface="Calibri" panose="020F0502020204030204" pitchFamily="34" charset="0"/>
          </a:endParaRPr>
        </a:p>
      </dgm:t>
    </dgm:pt>
    <dgm:pt modelId="{2B8F25A3-A78B-43CB-82B9-9C7FA9FA50AE}" type="parTrans" cxnId="{F044FF03-1DB6-4AA9-BCB3-ADFB22AC9955}">
      <dgm:prSet/>
      <dgm:spPr/>
      <dgm:t>
        <a:bodyPr/>
        <a:lstStyle/>
        <a:p>
          <a:endParaRPr lang="en-US"/>
        </a:p>
      </dgm:t>
    </dgm:pt>
    <dgm:pt modelId="{430DD250-45B6-4C3B-B141-E5F09CB13FC0}" type="sibTrans" cxnId="{F044FF03-1DB6-4AA9-BCB3-ADFB22AC9955}">
      <dgm:prSet/>
      <dgm:spPr/>
      <dgm:t>
        <a:bodyPr/>
        <a:lstStyle/>
        <a:p>
          <a:endParaRPr lang="en-US"/>
        </a:p>
      </dgm:t>
    </dgm:pt>
    <dgm:pt modelId="{83F29465-AAE9-46FA-8628-16FF07E66F26}">
      <dgm:prSet custT="1"/>
      <dgm:spPr/>
      <dgm:t>
        <a:bodyPr/>
        <a:lstStyle/>
        <a:p>
          <a:r>
            <a:rPr lang="en-US" sz="1900" u="sng">
              <a:latin typeface="Calibri" panose="020F0502020204030204" pitchFamily="34" charset="0"/>
              <a:cs typeface="Calibri" panose="020F0502020204030204" pitchFamily="34" charset="0"/>
            </a:rPr>
            <a:t>Target variable</a:t>
          </a:r>
          <a:r>
            <a:rPr lang="en-US" sz="1900">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The Churn column is our target variable</a:t>
          </a:r>
          <a:endParaRPr lang="en-US" sz="1800" dirty="0">
            <a:latin typeface="Calibri" panose="020F0502020204030204" pitchFamily="34" charset="0"/>
            <a:cs typeface="Calibri" panose="020F0502020204030204" pitchFamily="34" charset="0"/>
          </a:endParaRPr>
        </a:p>
      </dgm:t>
    </dgm:pt>
    <dgm:pt modelId="{141C5AE0-29A5-47D4-9113-6A835D7E740C}" type="parTrans" cxnId="{90236FA5-0F7F-4064-B8C2-84AF3A585E8C}">
      <dgm:prSet/>
      <dgm:spPr/>
      <dgm:t>
        <a:bodyPr/>
        <a:lstStyle/>
        <a:p>
          <a:endParaRPr lang="en-US"/>
        </a:p>
      </dgm:t>
    </dgm:pt>
    <dgm:pt modelId="{737D77F9-FE3E-4F3C-8237-5F25EFC185B1}" type="sibTrans" cxnId="{90236FA5-0F7F-4064-B8C2-84AF3A585E8C}">
      <dgm:prSet/>
      <dgm:spPr/>
      <dgm:t>
        <a:bodyPr/>
        <a:lstStyle/>
        <a:p>
          <a:endParaRPr lang="en-US"/>
        </a:p>
      </dgm:t>
    </dgm:pt>
    <dgm:pt modelId="{503EA487-7353-4E19-93CE-3CE81ACBCF6C}">
      <dgm:prSet/>
      <dgm:spPr/>
      <dgm:t>
        <a:bodyPr/>
        <a:lstStyle/>
        <a:p>
          <a:r>
            <a:rPr lang="en-US" u="sng">
              <a:latin typeface="Calibri" panose="020F0502020204030204" pitchFamily="34" charset="0"/>
              <a:cs typeface="Calibri" panose="020F0502020204030204" pitchFamily="34" charset="0"/>
            </a:rPr>
            <a:t>Link of dataset</a:t>
          </a:r>
          <a:endParaRPr lang="en-US" dirty="0">
            <a:latin typeface="Calibri" panose="020F0502020204030204" pitchFamily="34" charset="0"/>
            <a:cs typeface="Calibri" panose="020F0502020204030204" pitchFamily="34" charset="0"/>
          </a:endParaRPr>
        </a:p>
      </dgm:t>
    </dgm:pt>
    <dgm:pt modelId="{478BE887-CB86-4758-9746-EB63CAF4DDF9}" type="parTrans" cxnId="{0633BE62-2C38-43A3-9F67-19775C2079CC}">
      <dgm:prSet/>
      <dgm:spPr/>
      <dgm:t>
        <a:bodyPr/>
        <a:lstStyle/>
        <a:p>
          <a:endParaRPr lang="en-US"/>
        </a:p>
      </dgm:t>
    </dgm:pt>
    <dgm:pt modelId="{CCE80B8F-1445-4256-927B-C7D9BFCE9EF1}" type="sibTrans" cxnId="{0633BE62-2C38-43A3-9F67-19775C2079CC}">
      <dgm:prSet/>
      <dgm:spPr/>
      <dgm:t>
        <a:bodyPr/>
        <a:lstStyle/>
        <a:p>
          <a:endParaRPr lang="en-US"/>
        </a:p>
      </dgm:t>
    </dgm:pt>
    <dgm:pt modelId="{EEC89C7F-5181-46CD-A044-F40DF42B919B}">
      <dgm:prSet custT="1"/>
      <dgm:spPr/>
      <dgm:t>
        <a:bodyPr/>
        <a:lstStyle/>
        <a:p>
          <a:r>
            <a:rPr lang="en-US" sz="1800" dirty="0">
              <a:latin typeface="Calibri" panose="020F0502020204030204" pitchFamily="34" charset="0"/>
              <a:cs typeface="Calibri" panose="020F0502020204030204" pitchFamily="34" charset="0"/>
            </a:rPr>
            <a:t>Each column contains customer’s attributes described on the column Metadata.</a:t>
          </a:r>
        </a:p>
      </dgm:t>
    </dgm:pt>
    <dgm:pt modelId="{F65A0469-2EC1-44A6-9F83-9B5F117DBC76}" type="sibTrans" cxnId="{2B8351AA-EABF-4C7F-B320-99B1B61FE819}">
      <dgm:prSet/>
      <dgm:spPr/>
      <dgm:t>
        <a:bodyPr/>
        <a:lstStyle/>
        <a:p>
          <a:endParaRPr lang="en-US"/>
        </a:p>
      </dgm:t>
    </dgm:pt>
    <dgm:pt modelId="{1E16D5D1-4386-4614-B23F-114ED2B49458}" type="parTrans" cxnId="{2B8351AA-EABF-4C7F-B320-99B1B61FE819}">
      <dgm:prSet/>
      <dgm:spPr/>
      <dgm:t>
        <a:bodyPr/>
        <a:lstStyle/>
        <a:p>
          <a:endParaRPr lang="en-US"/>
        </a:p>
      </dgm:t>
    </dgm:pt>
    <dgm:pt modelId="{59E18B99-8D89-4214-84BE-C5318875AC35}" type="pres">
      <dgm:prSet presAssocID="{9AF6505D-A9BF-4CF6-92A0-62261AF68882}" presName="linear" presStyleCnt="0">
        <dgm:presLayoutVars>
          <dgm:animLvl val="lvl"/>
          <dgm:resizeHandles val="exact"/>
        </dgm:presLayoutVars>
      </dgm:prSet>
      <dgm:spPr/>
    </dgm:pt>
    <dgm:pt modelId="{9B087816-7EC4-4618-892A-98C05D009571}" type="pres">
      <dgm:prSet presAssocID="{9B10F1F4-243A-4C69-A0F3-0636A25140D5}" presName="parentText" presStyleLbl="node1" presStyleIdx="0" presStyleCnt="5" custLinFactNeighborX="2" custLinFactNeighborY="-3767">
        <dgm:presLayoutVars>
          <dgm:chMax val="0"/>
          <dgm:bulletEnabled val="1"/>
        </dgm:presLayoutVars>
      </dgm:prSet>
      <dgm:spPr/>
    </dgm:pt>
    <dgm:pt modelId="{FACD82DD-5F62-41A9-B0E1-CACFB9A88A37}" type="pres">
      <dgm:prSet presAssocID="{9B10F1F4-243A-4C69-A0F3-0636A25140D5}" presName="childText" presStyleLbl="revTx" presStyleIdx="0" presStyleCnt="1">
        <dgm:presLayoutVars>
          <dgm:bulletEnabled val="1"/>
        </dgm:presLayoutVars>
      </dgm:prSet>
      <dgm:spPr/>
    </dgm:pt>
    <dgm:pt modelId="{38D913AE-98E3-4790-B0EE-A84EB0A6B899}" type="pres">
      <dgm:prSet presAssocID="{D07D9F0F-D933-432F-9858-483754AB0290}" presName="parentText" presStyleLbl="node1" presStyleIdx="1" presStyleCnt="5">
        <dgm:presLayoutVars>
          <dgm:chMax val="0"/>
          <dgm:bulletEnabled val="1"/>
        </dgm:presLayoutVars>
      </dgm:prSet>
      <dgm:spPr/>
    </dgm:pt>
    <dgm:pt modelId="{E59249BD-D8F1-457F-9A0E-EA9499B025FC}" type="pres">
      <dgm:prSet presAssocID="{9634B383-2C87-4645-A4AF-78CE7B303C63}" presName="spacer" presStyleCnt="0"/>
      <dgm:spPr/>
    </dgm:pt>
    <dgm:pt modelId="{CC9D13B5-017C-43E6-AE48-5EED70CF6B11}" type="pres">
      <dgm:prSet presAssocID="{79A8817C-8470-4DC2-B809-8C6F3EFA0B90}" presName="parentText" presStyleLbl="node1" presStyleIdx="2" presStyleCnt="5" custLinFactY="-1873" custLinFactNeighborX="-1033" custLinFactNeighborY="-100000">
        <dgm:presLayoutVars>
          <dgm:chMax val="0"/>
          <dgm:bulletEnabled val="1"/>
        </dgm:presLayoutVars>
      </dgm:prSet>
      <dgm:spPr/>
    </dgm:pt>
    <dgm:pt modelId="{4879BCAD-CF22-41E3-9B34-23A990A7266D}" type="pres">
      <dgm:prSet presAssocID="{430DD250-45B6-4C3B-B141-E5F09CB13FC0}" presName="spacer" presStyleCnt="0"/>
      <dgm:spPr/>
    </dgm:pt>
    <dgm:pt modelId="{25E8DBDD-3A9A-49A9-A2DA-E0ABD6F5B698}" type="pres">
      <dgm:prSet presAssocID="{83F29465-AAE9-46FA-8628-16FF07E66F26}" presName="parentText" presStyleLbl="node1" presStyleIdx="3" presStyleCnt="5">
        <dgm:presLayoutVars>
          <dgm:chMax val="0"/>
          <dgm:bulletEnabled val="1"/>
        </dgm:presLayoutVars>
      </dgm:prSet>
      <dgm:spPr/>
    </dgm:pt>
    <dgm:pt modelId="{CC4A8011-4DA0-4EAA-9644-1CB7DDC89BA5}" type="pres">
      <dgm:prSet presAssocID="{737D77F9-FE3E-4F3C-8237-5F25EFC185B1}" presName="spacer" presStyleCnt="0"/>
      <dgm:spPr/>
    </dgm:pt>
    <dgm:pt modelId="{A299E98F-2F69-47CA-A573-A598A31F9217}" type="pres">
      <dgm:prSet presAssocID="{503EA487-7353-4E19-93CE-3CE81ACBCF6C}" presName="parentText" presStyleLbl="node1" presStyleIdx="4" presStyleCnt="5" custLinFactY="56768" custLinFactNeighborX="7" custLinFactNeighborY="100000">
        <dgm:presLayoutVars>
          <dgm:chMax val="0"/>
          <dgm:bulletEnabled val="1"/>
        </dgm:presLayoutVars>
      </dgm:prSet>
      <dgm:spPr/>
    </dgm:pt>
  </dgm:ptLst>
  <dgm:cxnLst>
    <dgm:cxn modelId="{F044FF03-1DB6-4AA9-BCB3-ADFB22AC9955}" srcId="{9AF6505D-A9BF-4CF6-92A0-62261AF68882}" destId="{79A8817C-8470-4DC2-B809-8C6F3EFA0B90}" srcOrd="2" destOrd="0" parTransId="{2B8F25A3-A78B-43CB-82B9-9C7FA9FA50AE}" sibTransId="{430DD250-45B6-4C3B-B141-E5F09CB13FC0}"/>
    <dgm:cxn modelId="{63891B16-542E-484C-888E-5A3FDFEBA74C}" type="presOf" srcId="{EEC89C7F-5181-46CD-A044-F40DF42B919B}" destId="{FACD82DD-5F62-41A9-B0E1-CACFB9A88A37}" srcOrd="0" destOrd="1" presId="urn:microsoft.com/office/officeart/2005/8/layout/vList2"/>
    <dgm:cxn modelId="{0633BE62-2C38-43A3-9F67-19775C2079CC}" srcId="{9AF6505D-A9BF-4CF6-92A0-62261AF68882}" destId="{503EA487-7353-4E19-93CE-3CE81ACBCF6C}" srcOrd="4" destOrd="0" parTransId="{478BE887-CB86-4758-9746-EB63CAF4DDF9}" sibTransId="{CCE80B8F-1445-4256-927B-C7D9BFCE9EF1}"/>
    <dgm:cxn modelId="{E1E67F4F-0C05-4EC0-8F36-845BF8A30E97}" type="presOf" srcId="{9B10F1F4-243A-4C69-A0F3-0636A25140D5}" destId="{9B087816-7EC4-4618-892A-98C05D009571}" srcOrd="0" destOrd="0" presId="urn:microsoft.com/office/officeart/2005/8/layout/vList2"/>
    <dgm:cxn modelId="{FCEB5F78-38B3-4103-B430-27D498689AC0}" srcId="{9AF6505D-A9BF-4CF6-92A0-62261AF68882}" destId="{9B10F1F4-243A-4C69-A0F3-0636A25140D5}" srcOrd="0" destOrd="0" parTransId="{6295D997-3C61-4657-8F7D-EC6D6BF6A1C9}" sibTransId="{A295A35A-FB5E-49B3-912D-F3829F30446C}"/>
    <dgm:cxn modelId="{199DB782-2B05-49E1-B141-42BFCB7BC0EA}" type="presOf" srcId="{79A8817C-8470-4DC2-B809-8C6F3EFA0B90}" destId="{CC9D13B5-017C-43E6-AE48-5EED70CF6B11}" srcOrd="0" destOrd="0" presId="urn:microsoft.com/office/officeart/2005/8/layout/vList2"/>
    <dgm:cxn modelId="{751C0683-F6C1-4EF1-AFE4-EC3C5D3CA752}" type="presOf" srcId="{503EA487-7353-4E19-93CE-3CE81ACBCF6C}" destId="{A299E98F-2F69-47CA-A573-A598A31F9217}" srcOrd="0" destOrd="0" presId="urn:microsoft.com/office/officeart/2005/8/layout/vList2"/>
    <dgm:cxn modelId="{90236FA5-0F7F-4064-B8C2-84AF3A585E8C}" srcId="{9AF6505D-A9BF-4CF6-92A0-62261AF68882}" destId="{83F29465-AAE9-46FA-8628-16FF07E66F26}" srcOrd="3" destOrd="0" parTransId="{141C5AE0-29A5-47D4-9113-6A835D7E740C}" sibTransId="{737D77F9-FE3E-4F3C-8237-5F25EFC185B1}"/>
    <dgm:cxn modelId="{2B8351AA-EABF-4C7F-B320-99B1B61FE819}" srcId="{9B10F1F4-243A-4C69-A0F3-0636A25140D5}" destId="{EEC89C7F-5181-46CD-A044-F40DF42B919B}" srcOrd="1" destOrd="0" parTransId="{1E16D5D1-4386-4614-B23F-114ED2B49458}" sibTransId="{F65A0469-2EC1-44A6-9F83-9B5F117DBC76}"/>
    <dgm:cxn modelId="{DEC8C8AC-0494-4104-A341-4A6811FE7243}" type="presOf" srcId="{D07D9F0F-D933-432F-9858-483754AB0290}" destId="{38D913AE-98E3-4790-B0EE-A84EB0A6B899}" srcOrd="0" destOrd="0" presId="urn:microsoft.com/office/officeart/2005/8/layout/vList2"/>
    <dgm:cxn modelId="{4082CDB7-FCDF-41ED-AF0B-98B0C2297913}" type="presOf" srcId="{9BD53C9B-6F89-4C86-A529-852B09FABC3B}" destId="{FACD82DD-5F62-41A9-B0E1-CACFB9A88A37}" srcOrd="0" destOrd="0" presId="urn:microsoft.com/office/officeart/2005/8/layout/vList2"/>
    <dgm:cxn modelId="{26741FEB-8316-4136-95B2-1F477ADF9933}" type="presOf" srcId="{9AF6505D-A9BF-4CF6-92A0-62261AF68882}" destId="{59E18B99-8D89-4214-84BE-C5318875AC35}" srcOrd="0" destOrd="0" presId="urn:microsoft.com/office/officeart/2005/8/layout/vList2"/>
    <dgm:cxn modelId="{6CB449ED-AEA8-4BFB-BD5B-0228FBDF0C44}" srcId="{9B10F1F4-243A-4C69-A0F3-0636A25140D5}" destId="{9BD53C9B-6F89-4C86-A529-852B09FABC3B}" srcOrd="0" destOrd="0" parTransId="{01DBC701-6FA3-451E-A0EC-8F9422B1CECF}" sibTransId="{4C4110D2-997C-414D-AACB-2D897C62E838}"/>
    <dgm:cxn modelId="{B91720F8-E8C9-47DD-8442-E8983553D9B8}" type="presOf" srcId="{83F29465-AAE9-46FA-8628-16FF07E66F26}" destId="{25E8DBDD-3A9A-49A9-A2DA-E0ABD6F5B698}" srcOrd="0" destOrd="0" presId="urn:microsoft.com/office/officeart/2005/8/layout/vList2"/>
    <dgm:cxn modelId="{DBECB7FE-3C25-4186-A0F4-2A430A8EE70F}" srcId="{9AF6505D-A9BF-4CF6-92A0-62261AF68882}" destId="{D07D9F0F-D933-432F-9858-483754AB0290}" srcOrd="1" destOrd="0" parTransId="{FD7C663B-4BD9-49AF-8131-62E8BDC61374}" sibTransId="{9634B383-2C87-4645-A4AF-78CE7B303C63}"/>
    <dgm:cxn modelId="{392CEDD0-BACA-48F0-B39D-F83D2900EB20}" type="presParOf" srcId="{59E18B99-8D89-4214-84BE-C5318875AC35}" destId="{9B087816-7EC4-4618-892A-98C05D009571}" srcOrd="0" destOrd="0" presId="urn:microsoft.com/office/officeart/2005/8/layout/vList2"/>
    <dgm:cxn modelId="{0EF5CD2E-9373-4E3A-A94B-4CBF8D005B94}" type="presParOf" srcId="{59E18B99-8D89-4214-84BE-C5318875AC35}" destId="{FACD82DD-5F62-41A9-B0E1-CACFB9A88A37}" srcOrd="1" destOrd="0" presId="urn:microsoft.com/office/officeart/2005/8/layout/vList2"/>
    <dgm:cxn modelId="{FF19FAAB-E383-4431-B981-F305676AF03F}" type="presParOf" srcId="{59E18B99-8D89-4214-84BE-C5318875AC35}" destId="{38D913AE-98E3-4790-B0EE-A84EB0A6B899}" srcOrd="2" destOrd="0" presId="urn:microsoft.com/office/officeart/2005/8/layout/vList2"/>
    <dgm:cxn modelId="{1C588448-9CDC-4561-A03F-BB60FDF798F1}" type="presParOf" srcId="{59E18B99-8D89-4214-84BE-C5318875AC35}" destId="{E59249BD-D8F1-457F-9A0E-EA9499B025FC}" srcOrd="3" destOrd="0" presId="urn:microsoft.com/office/officeart/2005/8/layout/vList2"/>
    <dgm:cxn modelId="{23ED8F88-7445-4E06-85E4-8D3AD8124D41}" type="presParOf" srcId="{59E18B99-8D89-4214-84BE-C5318875AC35}" destId="{CC9D13B5-017C-43E6-AE48-5EED70CF6B11}" srcOrd="4" destOrd="0" presId="urn:microsoft.com/office/officeart/2005/8/layout/vList2"/>
    <dgm:cxn modelId="{CB223F6C-0295-4364-86B4-E96CCCD41FDC}" type="presParOf" srcId="{59E18B99-8D89-4214-84BE-C5318875AC35}" destId="{4879BCAD-CF22-41E3-9B34-23A990A7266D}" srcOrd="5" destOrd="0" presId="urn:microsoft.com/office/officeart/2005/8/layout/vList2"/>
    <dgm:cxn modelId="{57FF2624-1E62-4CBC-865E-E59A265C9E7C}" type="presParOf" srcId="{59E18B99-8D89-4214-84BE-C5318875AC35}" destId="{25E8DBDD-3A9A-49A9-A2DA-E0ABD6F5B698}" srcOrd="6" destOrd="0" presId="urn:microsoft.com/office/officeart/2005/8/layout/vList2"/>
    <dgm:cxn modelId="{646E59E6-4A81-4329-AE75-5E3E9128D8D9}" type="presParOf" srcId="{59E18B99-8D89-4214-84BE-C5318875AC35}" destId="{CC4A8011-4DA0-4EAA-9644-1CB7DDC89BA5}" srcOrd="7" destOrd="0" presId="urn:microsoft.com/office/officeart/2005/8/layout/vList2"/>
    <dgm:cxn modelId="{92F9E033-0168-4BD8-A9A6-427B554481E9}" type="presParOf" srcId="{59E18B99-8D89-4214-84BE-C5318875AC35}" destId="{A299E98F-2F69-47CA-A573-A598A31F921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BCD6E3-D1A0-471A-809A-FF63BF9D0036}" type="doc">
      <dgm:prSet loTypeId="urn:microsoft.com/office/officeart/2016/7/layout/RepeatingBendingProcessNew" loCatId="process" qsTypeId="urn:microsoft.com/office/officeart/2005/8/quickstyle/simple1" qsCatId="simple" csTypeId="urn:microsoft.com/office/officeart/2005/8/colors/colorful5" csCatId="colorful" phldr="1"/>
      <dgm:spPr/>
    </dgm:pt>
    <dgm:pt modelId="{11676DFD-D0BA-41AF-B306-09C5AB701F9C}">
      <dgm:prSet phldrT="[Text]"/>
      <dgm:spPr/>
      <dgm:t>
        <a:bodyPr/>
        <a:lstStyle/>
        <a:p>
          <a:r>
            <a:rPr lang="en-US"/>
            <a:t>Define goal</a:t>
          </a:r>
        </a:p>
      </dgm:t>
    </dgm:pt>
    <dgm:pt modelId="{B704F5B7-3B16-4531-AD8F-B26517F398CB}" type="parTrans" cxnId="{80534439-F5E6-44A7-9D2E-5CF909D13CA5}">
      <dgm:prSet/>
      <dgm:spPr/>
      <dgm:t>
        <a:bodyPr/>
        <a:lstStyle/>
        <a:p>
          <a:endParaRPr lang="en-US"/>
        </a:p>
      </dgm:t>
    </dgm:pt>
    <dgm:pt modelId="{F379F0DC-4B57-45D9-8424-7CACBD625025}" type="sibTrans" cxnId="{80534439-F5E6-44A7-9D2E-5CF909D13CA5}">
      <dgm:prSet/>
      <dgm:spPr/>
      <dgm:t>
        <a:bodyPr/>
        <a:lstStyle/>
        <a:p>
          <a:endParaRPr lang="en-US"/>
        </a:p>
      </dgm:t>
    </dgm:pt>
    <dgm:pt modelId="{E03D5826-3239-46BB-A214-AE4EBCE5E082}">
      <dgm:prSet phldrT="[Text]"/>
      <dgm:spPr/>
      <dgm:t>
        <a:bodyPr/>
        <a:lstStyle/>
        <a:p>
          <a:r>
            <a:rPr lang="en-US"/>
            <a:t>Data collection</a:t>
          </a:r>
        </a:p>
      </dgm:t>
    </dgm:pt>
    <dgm:pt modelId="{6DA983CC-278D-43BE-A1B8-A48645726213}" type="parTrans" cxnId="{DD2E8A13-FC09-4786-BB51-54B9E7968055}">
      <dgm:prSet/>
      <dgm:spPr/>
      <dgm:t>
        <a:bodyPr/>
        <a:lstStyle/>
        <a:p>
          <a:endParaRPr lang="en-US"/>
        </a:p>
      </dgm:t>
    </dgm:pt>
    <dgm:pt modelId="{9ED5434F-4566-46A3-9268-4FF077C648AA}" type="sibTrans" cxnId="{DD2E8A13-FC09-4786-BB51-54B9E7968055}">
      <dgm:prSet/>
      <dgm:spPr/>
      <dgm:t>
        <a:bodyPr/>
        <a:lstStyle/>
        <a:p>
          <a:endParaRPr lang="en-US"/>
        </a:p>
      </dgm:t>
    </dgm:pt>
    <dgm:pt modelId="{E0843731-07D5-4690-B701-157B6ABB9D59}">
      <dgm:prSet/>
      <dgm:spPr/>
      <dgm:t>
        <a:bodyPr/>
        <a:lstStyle/>
        <a:p>
          <a:r>
            <a:rPr lang="en-US" dirty="0"/>
            <a:t>Data cleaning</a:t>
          </a:r>
        </a:p>
      </dgm:t>
    </dgm:pt>
    <dgm:pt modelId="{0929E40F-E881-4339-823F-0AC0D5623F33}" type="parTrans" cxnId="{3C3BB41B-508B-4252-AEAA-3B7EC15D7877}">
      <dgm:prSet/>
      <dgm:spPr/>
      <dgm:t>
        <a:bodyPr/>
        <a:lstStyle/>
        <a:p>
          <a:endParaRPr lang="en-US"/>
        </a:p>
      </dgm:t>
    </dgm:pt>
    <dgm:pt modelId="{6A8EF1FA-3D7C-412A-AACB-468700D42CA4}" type="sibTrans" cxnId="{3C3BB41B-508B-4252-AEAA-3B7EC15D7877}">
      <dgm:prSet/>
      <dgm:spPr/>
      <dgm:t>
        <a:bodyPr/>
        <a:lstStyle/>
        <a:p>
          <a:endParaRPr lang="en-US"/>
        </a:p>
      </dgm:t>
    </dgm:pt>
    <dgm:pt modelId="{21F122D3-B2E8-4DB9-9069-74796113A344}">
      <dgm:prSet/>
      <dgm:spPr/>
      <dgm:t>
        <a:bodyPr/>
        <a:lstStyle/>
        <a:p>
          <a:r>
            <a:rPr lang="en-US"/>
            <a:t>Feature selection</a:t>
          </a:r>
        </a:p>
      </dgm:t>
    </dgm:pt>
    <dgm:pt modelId="{0A109375-4A17-4A24-B7AF-97305473CBB4}" type="parTrans" cxnId="{43FBE15B-536C-46B3-8B9F-15991AC8C03F}">
      <dgm:prSet/>
      <dgm:spPr/>
      <dgm:t>
        <a:bodyPr/>
        <a:lstStyle/>
        <a:p>
          <a:endParaRPr lang="en-US"/>
        </a:p>
      </dgm:t>
    </dgm:pt>
    <dgm:pt modelId="{977C4901-ED72-4BC9-A88E-1D70FE3B0263}" type="sibTrans" cxnId="{43FBE15B-536C-46B3-8B9F-15991AC8C03F}">
      <dgm:prSet/>
      <dgm:spPr/>
      <dgm:t>
        <a:bodyPr/>
        <a:lstStyle/>
        <a:p>
          <a:endParaRPr lang="en-US"/>
        </a:p>
      </dgm:t>
    </dgm:pt>
    <dgm:pt modelId="{BA050F7D-0437-42E9-9194-961360A86B3E}">
      <dgm:prSet/>
      <dgm:spPr/>
      <dgm:t>
        <a:bodyPr/>
        <a:lstStyle/>
        <a:p>
          <a:r>
            <a:rPr lang="en-US"/>
            <a:t>Build Model</a:t>
          </a:r>
        </a:p>
      </dgm:t>
    </dgm:pt>
    <dgm:pt modelId="{4E2E50E7-CB62-400E-A31C-8ACD2ECF4AAE}" type="parTrans" cxnId="{693DCC7B-1611-47D0-8F60-AE2D43295D45}">
      <dgm:prSet/>
      <dgm:spPr/>
      <dgm:t>
        <a:bodyPr/>
        <a:lstStyle/>
        <a:p>
          <a:endParaRPr lang="en-US"/>
        </a:p>
      </dgm:t>
    </dgm:pt>
    <dgm:pt modelId="{CB734ECC-A8B6-482E-8388-28C235B2986E}" type="sibTrans" cxnId="{693DCC7B-1611-47D0-8F60-AE2D43295D45}">
      <dgm:prSet/>
      <dgm:spPr/>
      <dgm:t>
        <a:bodyPr/>
        <a:lstStyle/>
        <a:p>
          <a:endParaRPr lang="en-US"/>
        </a:p>
      </dgm:t>
    </dgm:pt>
    <dgm:pt modelId="{88B599AC-2538-4DA6-9D4E-59A69DCFE668}">
      <dgm:prSet/>
      <dgm:spPr/>
      <dgm:t>
        <a:bodyPr/>
        <a:lstStyle/>
        <a:p>
          <a:r>
            <a:rPr lang="en-US"/>
            <a:t>Validate and measure model performance</a:t>
          </a:r>
        </a:p>
      </dgm:t>
    </dgm:pt>
    <dgm:pt modelId="{B5F9DB3C-E4F2-4955-A7CE-433249D31469}" type="parTrans" cxnId="{78E357DC-3C02-46F4-8253-253A306BF90A}">
      <dgm:prSet/>
      <dgm:spPr/>
      <dgm:t>
        <a:bodyPr/>
        <a:lstStyle/>
        <a:p>
          <a:endParaRPr lang="en-US"/>
        </a:p>
      </dgm:t>
    </dgm:pt>
    <dgm:pt modelId="{250C23FF-98C4-4EA8-AA9D-925B2F1B6D79}" type="sibTrans" cxnId="{78E357DC-3C02-46F4-8253-253A306BF90A}">
      <dgm:prSet/>
      <dgm:spPr/>
      <dgm:t>
        <a:bodyPr/>
        <a:lstStyle/>
        <a:p>
          <a:endParaRPr lang="en-US"/>
        </a:p>
      </dgm:t>
    </dgm:pt>
    <dgm:pt modelId="{AC11BD0C-D8E4-4216-AF90-F7FD585EF90F}">
      <dgm:prSet/>
      <dgm:spPr/>
      <dgm:t>
        <a:bodyPr/>
        <a:lstStyle/>
        <a:p>
          <a:r>
            <a:rPr lang="en-US"/>
            <a:t>Improve model performance</a:t>
          </a:r>
        </a:p>
      </dgm:t>
    </dgm:pt>
    <dgm:pt modelId="{DAC2F95F-56F3-4915-95BD-F31F968FBD23}" type="parTrans" cxnId="{CEDA4DEA-F43A-41B3-A68D-DD177CD14E11}">
      <dgm:prSet/>
      <dgm:spPr/>
      <dgm:t>
        <a:bodyPr/>
        <a:lstStyle/>
        <a:p>
          <a:endParaRPr lang="en-US"/>
        </a:p>
      </dgm:t>
    </dgm:pt>
    <dgm:pt modelId="{2E0F45DE-DFD8-443A-8760-839123CBF74D}" type="sibTrans" cxnId="{CEDA4DEA-F43A-41B3-A68D-DD177CD14E11}">
      <dgm:prSet/>
      <dgm:spPr/>
      <dgm:t>
        <a:bodyPr/>
        <a:lstStyle/>
        <a:p>
          <a:endParaRPr lang="en-US"/>
        </a:p>
      </dgm:t>
    </dgm:pt>
    <dgm:pt modelId="{C15B1592-F8A5-4B64-BECA-5D6CAE638B71}">
      <dgm:prSet/>
      <dgm:spPr/>
      <dgm:t>
        <a:bodyPr/>
        <a:lstStyle/>
        <a:p>
          <a:r>
            <a:rPr lang="en-US"/>
            <a:t>Execute model for prediction</a:t>
          </a:r>
        </a:p>
      </dgm:t>
    </dgm:pt>
    <dgm:pt modelId="{3EFD8FB4-D725-430F-B757-9766E6C9598C}" type="parTrans" cxnId="{7D8344C0-CA6D-4662-8497-6FA30E6D0C3E}">
      <dgm:prSet/>
      <dgm:spPr/>
      <dgm:t>
        <a:bodyPr/>
        <a:lstStyle/>
        <a:p>
          <a:endParaRPr lang="en-US"/>
        </a:p>
      </dgm:t>
    </dgm:pt>
    <dgm:pt modelId="{4E0B79C4-F03B-4146-93DE-F95760F491FC}" type="sibTrans" cxnId="{7D8344C0-CA6D-4662-8497-6FA30E6D0C3E}">
      <dgm:prSet/>
      <dgm:spPr/>
      <dgm:t>
        <a:bodyPr/>
        <a:lstStyle/>
        <a:p>
          <a:endParaRPr lang="en-US"/>
        </a:p>
      </dgm:t>
    </dgm:pt>
    <dgm:pt modelId="{9AD2C53E-B875-4E14-8085-AFD4587ED1C1}">
      <dgm:prSet/>
      <dgm:spPr/>
      <dgm:t>
        <a:bodyPr/>
        <a:lstStyle/>
        <a:p>
          <a:r>
            <a:rPr lang="en-US" dirty="0"/>
            <a:t>Select best model for our business Recommendation</a:t>
          </a:r>
        </a:p>
      </dgm:t>
    </dgm:pt>
    <dgm:pt modelId="{2D82E009-640A-4EFF-BD89-8303D3A5BE89}" type="parTrans" cxnId="{2F0683BE-0990-40DC-8D06-1E62396EAD3F}">
      <dgm:prSet/>
      <dgm:spPr/>
      <dgm:t>
        <a:bodyPr/>
        <a:lstStyle/>
        <a:p>
          <a:endParaRPr lang="en-US"/>
        </a:p>
      </dgm:t>
    </dgm:pt>
    <dgm:pt modelId="{59CFCF48-E237-475A-B85D-0A6C45D2FF36}" type="sibTrans" cxnId="{2F0683BE-0990-40DC-8D06-1E62396EAD3F}">
      <dgm:prSet/>
      <dgm:spPr/>
      <dgm:t>
        <a:bodyPr/>
        <a:lstStyle/>
        <a:p>
          <a:endParaRPr lang="en-US"/>
        </a:p>
      </dgm:t>
    </dgm:pt>
    <dgm:pt modelId="{991CEA22-C8C7-44A1-BBB0-C7597A4D7CD0}">
      <dgm:prSet/>
      <dgm:spPr/>
      <dgm:t>
        <a:bodyPr/>
        <a:lstStyle/>
        <a:p>
          <a:r>
            <a:rPr lang="en-US" dirty="0"/>
            <a:t>Perform EDA</a:t>
          </a:r>
        </a:p>
      </dgm:t>
    </dgm:pt>
    <dgm:pt modelId="{31DDCD31-6472-492B-A6D8-5EF572B3E229}" type="parTrans" cxnId="{A201E953-12C7-46B4-B774-0721E89261B0}">
      <dgm:prSet/>
      <dgm:spPr/>
      <dgm:t>
        <a:bodyPr/>
        <a:lstStyle/>
        <a:p>
          <a:endParaRPr lang="en-US"/>
        </a:p>
      </dgm:t>
    </dgm:pt>
    <dgm:pt modelId="{356EE2E0-A7E9-4135-A4DD-7C56C21166E4}" type="sibTrans" cxnId="{A201E953-12C7-46B4-B774-0721E89261B0}">
      <dgm:prSet/>
      <dgm:spPr/>
      <dgm:t>
        <a:bodyPr/>
        <a:lstStyle/>
        <a:p>
          <a:endParaRPr lang="en-US"/>
        </a:p>
      </dgm:t>
    </dgm:pt>
    <dgm:pt modelId="{E4CF4663-81F4-49EC-9720-5C62D15923CB}" type="pres">
      <dgm:prSet presAssocID="{0BBCD6E3-D1A0-471A-809A-FF63BF9D0036}" presName="Name0" presStyleCnt="0">
        <dgm:presLayoutVars>
          <dgm:dir/>
          <dgm:resizeHandles val="exact"/>
        </dgm:presLayoutVars>
      </dgm:prSet>
      <dgm:spPr/>
    </dgm:pt>
    <dgm:pt modelId="{791D5DA5-4B44-4982-994A-23983A4D65B4}" type="pres">
      <dgm:prSet presAssocID="{11676DFD-D0BA-41AF-B306-09C5AB701F9C}" presName="node" presStyleLbl="node1" presStyleIdx="0" presStyleCnt="10">
        <dgm:presLayoutVars>
          <dgm:bulletEnabled val="1"/>
        </dgm:presLayoutVars>
      </dgm:prSet>
      <dgm:spPr/>
    </dgm:pt>
    <dgm:pt modelId="{A9B93C68-2402-4632-B7EF-85D409484DC0}" type="pres">
      <dgm:prSet presAssocID="{F379F0DC-4B57-45D9-8424-7CACBD625025}" presName="sibTrans" presStyleLbl="sibTrans1D1" presStyleIdx="0" presStyleCnt="9"/>
      <dgm:spPr/>
    </dgm:pt>
    <dgm:pt modelId="{A46C9EE6-A209-4493-88F1-F3FFDB36ABCD}" type="pres">
      <dgm:prSet presAssocID="{F379F0DC-4B57-45D9-8424-7CACBD625025}" presName="connectorText" presStyleLbl="sibTrans1D1" presStyleIdx="0" presStyleCnt="9"/>
      <dgm:spPr/>
    </dgm:pt>
    <dgm:pt modelId="{2A526237-EE06-4EB4-9F1F-C29A3AEDE7B2}" type="pres">
      <dgm:prSet presAssocID="{E03D5826-3239-46BB-A214-AE4EBCE5E082}" presName="node" presStyleLbl="node1" presStyleIdx="1" presStyleCnt="10">
        <dgm:presLayoutVars>
          <dgm:bulletEnabled val="1"/>
        </dgm:presLayoutVars>
      </dgm:prSet>
      <dgm:spPr/>
    </dgm:pt>
    <dgm:pt modelId="{97D28A6F-D2CD-4ECB-9B75-A307FA164D72}" type="pres">
      <dgm:prSet presAssocID="{9ED5434F-4566-46A3-9268-4FF077C648AA}" presName="sibTrans" presStyleLbl="sibTrans1D1" presStyleIdx="1" presStyleCnt="9"/>
      <dgm:spPr/>
    </dgm:pt>
    <dgm:pt modelId="{4A7396A4-E4E7-4F65-9367-6503969C96D2}" type="pres">
      <dgm:prSet presAssocID="{9ED5434F-4566-46A3-9268-4FF077C648AA}" presName="connectorText" presStyleLbl="sibTrans1D1" presStyleIdx="1" presStyleCnt="9"/>
      <dgm:spPr/>
    </dgm:pt>
    <dgm:pt modelId="{D659EA31-7A99-47B7-B901-110E7C8FA4AC}" type="pres">
      <dgm:prSet presAssocID="{E0843731-07D5-4690-B701-157B6ABB9D59}" presName="node" presStyleLbl="node1" presStyleIdx="2" presStyleCnt="10">
        <dgm:presLayoutVars>
          <dgm:bulletEnabled val="1"/>
        </dgm:presLayoutVars>
      </dgm:prSet>
      <dgm:spPr/>
    </dgm:pt>
    <dgm:pt modelId="{3EB7DD82-A09D-4218-B6D3-1CFE158003DE}" type="pres">
      <dgm:prSet presAssocID="{6A8EF1FA-3D7C-412A-AACB-468700D42CA4}" presName="sibTrans" presStyleLbl="sibTrans1D1" presStyleIdx="2" presStyleCnt="9"/>
      <dgm:spPr/>
    </dgm:pt>
    <dgm:pt modelId="{A00AFA16-4E88-40B9-A3FD-5FD1FEE8A12F}" type="pres">
      <dgm:prSet presAssocID="{6A8EF1FA-3D7C-412A-AACB-468700D42CA4}" presName="connectorText" presStyleLbl="sibTrans1D1" presStyleIdx="2" presStyleCnt="9"/>
      <dgm:spPr/>
    </dgm:pt>
    <dgm:pt modelId="{724C3C8B-4210-44F6-9306-153F8623B4D9}" type="pres">
      <dgm:prSet presAssocID="{991CEA22-C8C7-44A1-BBB0-C7597A4D7CD0}" presName="node" presStyleLbl="node1" presStyleIdx="3" presStyleCnt="10">
        <dgm:presLayoutVars>
          <dgm:bulletEnabled val="1"/>
        </dgm:presLayoutVars>
      </dgm:prSet>
      <dgm:spPr/>
    </dgm:pt>
    <dgm:pt modelId="{3C5A678C-84E9-4D6C-8C7C-2FB441D23116}" type="pres">
      <dgm:prSet presAssocID="{356EE2E0-A7E9-4135-A4DD-7C56C21166E4}" presName="sibTrans" presStyleLbl="sibTrans1D1" presStyleIdx="3" presStyleCnt="9"/>
      <dgm:spPr/>
    </dgm:pt>
    <dgm:pt modelId="{09120663-63DF-4591-A03E-815AE2B0CF06}" type="pres">
      <dgm:prSet presAssocID="{356EE2E0-A7E9-4135-A4DD-7C56C21166E4}" presName="connectorText" presStyleLbl="sibTrans1D1" presStyleIdx="3" presStyleCnt="9"/>
      <dgm:spPr/>
    </dgm:pt>
    <dgm:pt modelId="{ED18F244-97BF-4D62-8D83-08F3B6544293}" type="pres">
      <dgm:prSet presAssocID="{21F122D3-B2E8-4DB9-9069-74796113A344}" presName="node" presStyleLbl="node1" presStyleIdx="4" presStyleCnt="10">
        <dgm:presLayoutVars>
          <dgm:bulletEnabled val="1"/>
        </dgm:presLayoutVars>
      </dgm:prSet>
      <dgm:spPr/>
    </dgm:pt>
    <dgm:pt modelId="{DB5BBD00-6A01-4BA7-9359-A644991E730F}" type="pres">
      <dgm:prSet presAssocID="{977C4901-ED72-4BC9-A88E-1D70FE3B0263}" presName="sibTrans" presStyleLbl="sibTrans1D1" presStyleIdx="4" presStyleCnt="9"/>
      <dgm:spPr/>
    </dgm:pt>
    <dgm:pt modelId="{3FBF6836-ABAC-486F-828E-221EC91365B6}" type="pres">
      <dgm:prSet presAssocID="{977C4901-ED72-4BC9-A88E-1D70FE3B0263}" presName="connectorText" presStyleLbl="sibTrans1D1" presStyleIdx="4" presStyleCnt="9"/>
      <dgm:spPr/>
    </dgm:pt>
    <dgm:pt modelId="{580185C7-27C3-4EFF-9259-CBA4E6E3608F}" type="pres">
      <dgm:prSet presAssocID="{BA050F7D-0437-42E9-9194-961360A86B3E}" presName="node" presStyleLbl="node1" presStyleIdx="5" presStyleCnt="10">
        <dgm:presLayoutVars>
          <dgm:bulletEnabled val="1"/>
        </dgm:presLayoutVars>
      </dgm:prSet>
      <dgm:spPr/>
    </dgm:pt>
    <dgm:pt modelId="{5B01417D-2B33-4403-92D3-FF93E898EFA9}" type="pres">
      <dgm:prSet presAssocID="{CB734ECC-A8B6-482E-8388-28C235B2986E}" presName="sibTrans" presStyleLbl="sibTrans1D1" presStyleIdx="5" presStyleCnt="9"/>
      <dgm:spPr/>
    </dgm:pt>
    <dgm:pt modelId="{69BF1C6B-C953-46E9-B383-1B6CADB765EB}" type="pres">
      <dgm:prSet presAssocID="{CB734ECC-A8B6-482E-8388-28C235B2986E}" presName="connectorText" presStyleLbl="sibTrans1D1" presStyleIdx="5" presStyleCnt="9"/>
      <dgm:spPr/>
    </dgm:pt>
    <dgm:pt modelId="{9358E0C5-B625-466F-90E6-BAA6282267E7}" type="pres">
      <dgm:prSet presAssocID="{88B599AC-2538-4DA6-9D4E-59A69DCFE668}" presName="node" presStyleLbl="node1" presStyleIdx="6" presStyleCnt="10">
        <dgm:presLayoutVars>
          <dgm:bulletEnabled val="1"/>
        </dgm:presLayoutVars>
      </dgm:prSet>
      <dgm:spPr/>
    </dgm:pt>
    <dgm:pt modelId="{01E725EF-798C-4FCF-9C8E-69108A708B63}" type="pres">
      <dgm:prSet presAssocID="{250C23FF-98C4-4EA8-AA9D-925B2F1B6D79}" presName="sibTrans" presStyleLbl="sibTrans1D1" presStyleIdx="6" presStyleCnt="9"/>
      <dgm:spPr/>
    </dgm:pt>
    <dgm:pt modelId="{ACA1481B-51F8-400F-BC94-A309E7FD4D83}" type="pres">
      <dgm:prSet presAssocID="{250C23FF-98C4-4EA8-AA9D-925B2F1B6D79}" presName="connectorText" presStyleLbl="sibTrans1D1" presStyleIdx="6" presStyleCnt="9"/>
      <dgm:spPr/>
    </dgm:pt>
    <dgm:pt modelId="{090139DB-1E8D-4931-AD34-2BCD1614E9E3}" type="pres">
      <dgm:prSet presAssocID="{AC11BD0C-D8E4-4216-AF90-F7FD585EF90F}" presName="node" presStyleLbl="node1" presStyleIdx="7" presStyleCnt="10">
        <dgm:presLayoutVars>
          <dgm:bulletEnabled val="1"/>
        </dgm:presLayoutVars>
      </dgm:prSet>
      <dgm:spPr/>
    </dgm:pt>
    <dgm:pt modelId="{286F66B1-2568-4A5A-9256-0FF08A2C43A1}" type="pres">
      <dgm:prSet presAssocID="{2E0F45DE-DFD8-443A-8760-839123CBF74D}" presName="sibTrans" presStyleLbl="sibTrans1D1" presStyleIdx="7" presStyleCnt="9"/>
      <dgm:spPr/>
    </dgm:pt>
    <dgm:pt modelId="{74A79FF8-33B0-43EB-B31B-10BB15B7D6D0}" type="pres">
      <dgm:prSet presAssocID="{2E0F45DE-DFD8-443A-8760-839123CBF74D}" presName="connectorText" presStyleLbl="sibTrans1D1" presStyleIdx="7" presStyleCnt="9"/>
      <dgm:spPr/>
    </dgm:pt>
    <dgm:pt modelId="{CD47FCB9-E83A-4132-8FA6-716FBBE9690B}" type="pres">
      <dgm:prSet presAssocID="{C15B1592-F8A5-4B64-BECA-5D6CAE638B71}" presName="node" presStyleLbl="node1" presStyleIdx="8" presStyleCnt="10">
        <dgm:presLayoutVars>
          <dgm:bulletEnabled val="1"/>
        </dgm:presLayoutVars>
      </dgm:prSet>
      <dgm:spPr/>
    </dgm:pt>
    <dgm:pt modelId="{0911BC06-7611-40F5-A690-13291DD8FA61}" type="pres">
      <dgm:prSet presAssocID="{4E0B79C4-F03B-4146-93DE-F95760F491FC}" presName="sibTrans" presStyleLbl="sibTrans1D1" presStyleIdx="8" presStyleCnt="9"/>
      <dgm:spPr/>
    </dgm:pt>
    <dgm:pt modelId="{ACB23DD5-1AF7-453A-BAE7-AD3E26E76DB7}" type="pres">
      <dgm:prSet presAssocID="{4E0B79C4-F03B-4146-93DE-F95760F491FC}" presName="connectorText" presStyleLbl="sibTrans1D1" presStyleIdx="8" presStyleCnt="9"/>
      <dgm:spPr/>
    </dgm:pt>
    <dgm:pt modelId="{5F8F8FFE-B1F4-463C-9FD8-75F875FF17D4}" type="pres">
      <dgm:prSet presAssocID="{9AD2C53E-B875-4E14-8085-AFD4587ED1C1}" presName="node" presStyleLbl="node1" presStyleIdx="9" presStyleCnt="10">
        <dgm:presLayoutVars>
          <dgm:bulletEnabled val="1"/>
        </dgm:presLayoutVars>
      </dgm:prSet>
      <dgm:spPr/>
    </dgm:pt>
  </dgm:ptLst>
  <dgm:cxnLst>
    <dgm:cxn modelId="{68E65D06-5E27-4DCF-8B67-3E5F320FE21D}" type="presOf" srcId="{6A8EF1FA-3D7C-412A-AACB-468700D42CA4}" destId="{3EB7DD82-A09D-4218-B6D3-1CFE158003DE}" srcOrd="0" destOrd="0" presId="urn:microsoft.com/office/officeart/2016/7/layout/RepeatingBendingProcessNew"/>
    <dgm:cxn modelId="{D8513B08-219B-4FB8-8175-2C8A07E36D38}" type="presOf" srcId="{88B599AC-2538-4DA6-9D4E-59A69DCFE668}" destId="{9358E0C5-B625-466F-90E6-BAA6282267E7}" srcOrd="0" destOrd="0" presId="urn:microsoft.com/office/officeart/2016/7/layout/RepeatingBendingProcessNew"/>
    <dgm:cxn modelId="{31ACA10E-FD8C-4D97-9076-70C8A7B6A463}" type="presOf" srcId="{2E0F45DE-DFD8-443A-8760-839123CBF74D}" destId="{286F66B1-2568-4A5A-9256-0FF08A2C43A1}" srcOrd="0" destOrd="0" presId="urn:microsoft.com/office/officeart/2016/7/layout/RepeatingBendingProcessNew"/>
    <dgm:cxn modelId="{DD2E8A13-FC09-4786-BB51-54B9E7968055}" srcId="{0BBCD6E3-D1A0-471A-809A-FF63BF9D0036}" destId="{E03D5826-3239-46BB-A214-AE4EBCE5E082}" srcOrd="1" destOrd="0" parTransId="{6DA983CC-278D-43BE-A1B8-A48645726213}" sibTransId="{9ED5434F-4566-46A3-9268-4FF077C648AA}"/>
    <dgm:cxn modelId="{784FDE13-445F-4A65-AF56-537B077F9F53}" type="presOf" srcId="{356EE2E0-A7E9-4135-A4DD-7C56C21166E4}" destId="{3C5A678C-84E9-4D6C-8C7C-2FB441D23116}" srcOrd="0" destOrd="0" presId="urn:microsoft.com/office/officeart/2016/7/layout/RepeatingBendingProcessNew"/>
    <dgm:cxn modelId="{3C3BB41B-508B-4252-AEAA-3B7EC15D7877}" srcId="{0BBCD6E3-D1A0-471A-809A-FF63BF9D0036}" destId="{E0843731-07D5-4690-B701-157B6ABB9D59}" srcOrd="2" destOrd="0" parTransId="{0929E40F-E881-4339-823F-0AC0D5623F33}" sibTransId="{6A8EF1FA-3D7C-412A-AACB-468700D42CA4}"/>
    <dgm:cxn modelId="{65DE9027-E755-455E-A0AA-820716460569}" type="presOf" srcId="{CB734ECC-A8B6-482E-8388-28C235B2986E}" destId="{69BF1C6B-C953-46E9-B383-1B6CADB765EB}" srcOrd="1" destOrd="0" presId="urn:microsoft.com/office/officeart/2016/7/layout/RepeatingBendingProcessNew"/>
    <dgm:cxn modelId="{CCA20A2E-3A43-4C22-964F-D6DBC450B140}" type="presOf" srcId="{21F122D3-B2E8-4DB9-9069-74796113A344}" destId="{ED18F244-97BF-4D62-8D83-08F3B6544293}" srcOrd="0" destOrd="0" presId="urn:microsoft.com/office/officeart/2016/7/layout/RepeatingBendingProcessNew"/>
    <dgm:cxn modelId="{33052C33-392B-460A-95F5-B18AFC7F8874}" type="presOf" srcId="{9ED5434F-4566-46A3-9268-4FF077C648AA}" destId="{97D28A6F-D2CD-4ECB-9B75-A307FA164D72}" srcOrd="0" destOrd="0" presId="urn:microsoft.com/office/officeart/2016/7/layout/RepeatingBendingProcessNew"/>
    <dgm:cxn modelId="{80534439-F5E6-44A7-9D2E-5CF909D13CA5}" srcId="{0BBCD6E3-D1A0-471A-809A-FF63BF9D0036}" destId="{11676DFD-D0BA-41AF-B306-09C5AB701F9C}" srcOrd="0" destOrd="0" parTransId="{B704F5B7-3B16-4531-AD8F-B26517F398CB}" sibTransId="{F379F0DC-4B57-45D9-8424-7CACBD625025}"/>
    <dgm:cxn modelId="{43FBE15B-536C-46B3-8B9F-15991AC8C03F}" srcId="{0BBCD6E3-D1A0-471A-809A-FF63BF9D0036}" destId="{21F122D3-B2E8-4DB9-9069-74796113A344}" srcOrd="4" destOrd="0" parTransId="{0A109375-4A17-4A24-B7AF-97305473CBB4}" sibTransId="{977C4901-ED72-4BC9-A88E-1D70FE3B0263}"/>
    <dgm:cxn modelId="{5E9E855C-A0A0-4B2D-83D4-3498C6D02C05}" type="presOf" srcId="{F379F0DC-4B57-45D9-8424-7CACBD625025}" destId="{A9B93C68-2402-4632-B7EF-85D409484DC0}" srcOrd="0" destOrd="0" presId="urn:microsoft.com/office/officeart/2016/7/layout/RepeatingBendingProcessNew"/>
    <dgm:cxn modelId="{B47D6065-550C-4D87-99E7-F1C9A68865D3}" type="presOf" srcId="{2E0F45DE-DFD8-443A-8760-839123CBF74D}" destId="{74A79FF8-33B0-43EB-B31B-10BB15B7D6D0}" srcOrd="1" destOrd="0" presId="urn:microsoft.com/office/officeart/2016/7/layout/RepeatingBendingProcessNew"/>
    <dgm:cxn modelId="{7EC1C065-A3C7-4F82-9EC9-214E0C14151B}" type="presOf" srcId="{BA050F7D-0437-42E9-9194-961360A86B3E}" destId="{580185C7-27C3-4EFF-9259-CBA4E6E3608F}" srcOrd="0" destOrd="0" presId="urn:microsoft.com/office/officeart/2016/7/layout/RepeatingBendingProcessNew"/>
    <dgm:cxn modelId="{B548D846-1721-405C-85D1-DA587C8CD2BF}" type="presOf" srcId="{9ED5434F-4566-46A3-9268-4FF077C648AA}" destId="{4A7396A4-E4E7-4F65-9367-6503969C96D2}" srcOrd="1" destOrd="0" presId="urn:microsoft.com/office/officeart/2016/7/layout/RepeatingBendingProcessNew"/>
    <dgm:cxn modelId="{D4A50367-70DD-4FBC-AC38-7FDD194D1314}" type="presOf" srcId="{E03D5826-3239-46BB-A214-AE4EBCE5E082}" destId="{2A526237-EE06-4EB4-9F1F-C29A3AEDE7B2}" srcOrd="0" destOrd="0" presId="urn:microsoft.com/office/officeart/2016/7/layout/RepeatingBendingProcessNew"/>
    <dgm:cxn modelId="{5DEB9D67-D091-4699-A40E-E303F8BC2587}" type="presOf" srcId="{6A8EF1FA-3D7C-412A-AACB-468700D42CA4}" destId="{A00AFA16-4E88-40B9-A3FD-5FD1FEE8A12F}" srcOrd="1" destOrd="0" presId="urn:microsoft.com/office/officeart/2016/7/layout/RepeatingBendingProcessNew"/>
    <dgm:cxn modelId="{41E15C4D-89ED-4C7A-9635-DA9500F35B1D}" type="presOf" srcId="{4E0B79C4-F03B-4146-93DE-F95760F491FC}" destId="{0911BC06-7611-40F5-A690-13291DD8FA61}" srcOrd="0" destOrd="0" presId="urn:microsoft.com/office/officeart/2016/7/layout/RepeatingBendingProcessNew"/>
    <dgm:cxn modelId="{B531DB6F-6B84-4140-8EDF-C6E1C0DE3916}" type="presOf" srcId="{977C4901-ED72-4BC9-A88E-1D70FE3B0263}" destId="{DB5BBD00-6A01-4BA7-9359-A644991E730F}" srcOrd="0" destOrd="0" presId="urn:microsoft.com/office/officeart/2016/7/layout/RepeatingBendingProcessNew"/>
    <dgm:cxn modelId="{5F03EC70-CAA3-47FF-AC56-8AE11603E0C9}" type="presOf" srcId="{4E0B79C4-F03B-4146-93DE-F95760F491FC}" destId="{ACB23DD5-1AF7-453A-BAE7-AD3E26E76DB7}" srcOrd="1" destOrd="0" presId="urn:microsoft.com/office/officeart/2016/7/layout/RepeatingBendingProcessNew"/>
    <dgm:cxn modelId="{A201E953-12C7-46B4-B774-0721E89261B0}" srcId="{0BBCD6E3-D1A0-471A-809A-FF63BF9D0036}" destId="{991CEA22-C8C7-44A1-BBB0-C7597A4D7CD0}" srcOrd="3" destOrd="0" parTransId="{31DDCD31-6472-492B-A6D8-5EF572B3E229}" sibTransId="{356EE2E0-A7E9-4135-A4DD-7C56C21166E4}"/>
    <dgm:cxn modelId="{A9D19D74-CF84-4F22-BF22-35A30391FCD9}" type="presOf" srcId="{250C23FF-98C4-4EA8-AA9D-925B2F1B6D79}" destId="{ACA1481B-51F8-400F-BC94-A309E7FD4D83}" srcOrd="1" destOrd="0" presId="urn:microsoft.com/office/officeart/2016/7/layout/RepeatingBendingProcessNew"/>
    <dgm:cxn modelId="{E94A0678-D0B7-421A-9AC3-7E6881224377}" type="presOf" srcId="{F379F0DC-4B57-45D9-8424-7CACBD625025}" destId="{A46C9EE6-A209-4493-88F1-F3FFDB36ABCD}" srcOrd="1" destOrd="0" presId="urn:microsoft.com/office/officeart/2016/7/layout/RepeatingBendingProcessNew"/>
    <dgm:cxn modelId="{693DCC7B-1611-47D0-8F60-AE2D43295D45}" srcId="{0BBCD6E3-D1A0-471A-809A-FF63BF9D0036}" destId="{BA050F7D-0437-42E9-9194-961360A86B3E}" srcOrd="5" destOrd="0" parTransId="{4E2E50E7-CB62-400E-A31C-8ACD2ECF4AAE}" sibTransId="{CB734ECC-A8B6-482E-8388-28C235B2986E}"/>
    <dgm:cxn modelId="{5576C0B0-3DA5-4540-850E-65767CF757FE}" type="presOf" srcId="{11676DFD-D0BA-41AF-B306-09C5AB701F9C}" destId="{791D5DA5-4B44-4982-994A-23983A4D65B4}" srcOrd="0" destOrd="0" presId="urn:microsoft.com/office/officeart/2016/7/layout/RepeatingBendingProcessNew"/>
    <dgm:cxn modelId="{690D45B6-76FF-4DD3-9C3D-AEF79A08814F}" type="presOf" srcId="{0BBCD6E3-D1A0-471A-809A-FF63BF9D0036}" destId="{E4CF4663-81F4-49EC-9720-5C62D15923CB}" srcOrd="0" destOrd="0" presId="urn:microsoft.com/office/officeart/2016/7/layout/RepeatingBendingProcessNew"/>
    <dgm:cxn modelId="{2F0683BE-0990-40DC-8D06-1E62396EAD3F}" srcId="{0BBCD6E3-D1A0-471A-809A-FF63BF9D0036}" destId="{9AD2C53E-B875-4E14-8085-AFD4587ED1C1}" srcOrd="9" destOrd="0" parTransId="{2D82E009-640A-4EFF-BD89-8303D3A5BE89}" sibTransId="{59CFCF48-E237-475A-B85D-0A6C45D2FF36}"/>
    <dgm:cxn modelId="{7D8344C0-CA6D-4662-8497-6FA30E6D0C3E}" srcId="{0BBCD6E3-D1A0-471A-809A-FF63BF9D0036}" destId="{C15B1592-F8A5-4B64-BECA-5D6CAE638B71}" srcOrd="8" destOrd="0" parTransId="{3EFD8FB4-D725-430F-B757-9766E6C9598C}" sibTransId="{4E0B79C4-F03B-4146-93DE-F95760F491FC}"/>
    <dgm:cxn modelId="{3C93A4CC-495A-49DC-824C-B71F6F513D18}" type="presOf" srcId="{9AD2C53E-B875-4E14-8085-AFD4587ED1C1}" destId="{5F8F8FFE-B1F4-463C-9FD8-75F875FF17D4}" srcOrd="0" destOrd="0" presId="urn:microsoft.com/office/officeart/2016/7/layout/RepeatingBendingProcessNew"/>
    <dgm:cxn modelId="{A0722ACD-1F7E-49A8-B7E8-1506E1C8A03A}" type="presOf" srcId="{356EE2E0-A7E9-4135-A4DD-7C56C21166E4}" destId="{09120663-63DF-4591-A03E-815AE2B0CF06}" srcOrd="1" destOrd="0" presId="urn:microsoft.com/office/officeart/2016/7/layout/RepeatingBendingProcessNew"/>
    <dgm:cxn modelId="{ED4A6DD6-DCFE-4213-AE08-DC0183C9F623}" type="presOf" srcId="{AC11BD0C-D8E4-4216-AF90-F7FD585EF90F}" destId="{090139DB-1E8D-4931-AD34-2BCD1614E9E3}" srcOrd="0" destOrd="0" presId="urn:microsoft.com/office/officeart/2016/7/layout/RepeatingBendingProcessNew"/>
    <dgm:cxn modelId="{78E357DC-3C02-46F4-8253-253A306BF90A}" srcId="{0BBCD6E3-D1A0-471A-809A-FF63BF9D0036}" destId="{88B599AC-2538-4DA6-9D4E-59A69DCFE668}" srcOrd="6" destOrd="0" parTransId="{B5F9DB3C-E4F2-4955-A7CE-433249D31469}" sibTransId="{250C23FF-98C4-4EA8-AA9D-925B2F1B6D79}"/>
    <dgm:cxn modelId="{A79BB5E5-64D9-4BCD-9B93-9571BC792F51}" type="presOf" srcId="{991CEA22-C8C7-44A1-BBB0-C7597A4D7CD0}" destId="{724C3C8B-4210-44F6-9306-153F8623B4D9}" srcOrd="0" destOrd="0" presId="urn:microsoft.com/office/officeart/2016/7/layout/RepeatingBendingProcessNew"/>
    <dgm:cxn modelId="{2F9F2BE7-9080-46D9-8AB5-DB0C897F603D}" type="presOf" srcId="{977C4901-ED72-4BC9-A88E-1D70FE3B0263}" destId="{3FBF6836-ABAC-486F-828E-221EC91365B6}" srcOrd="1" destOrd="0" presId="urn:microsoft.com/office/officeart/2016/7/layout/RepeatingBendingProcessNew"/>
    <dgm:cxn modelId="{CEDA4DEA-F43A-41B3-A68D-DD177CD14E11}" srcId="{0BBCD6E3-D1A0-471A-809A-FF63BF9D0036}" destId="{AC11BD0C-D8E4-4216-AF90-F7FD585EF90F}" srcOrd="7" destOrd="0" parTransId="{DAC2F95F-56F3-4915-95BD-F31F968FBD23}" sibTransId="{2E0F45DE-DFD8-443A-8760-839123CBF74D}"/>
    <dgm:cxn modelId="{FE9FDAEA-27F1-4E23-8725-88F943E80F2A}" type="presOf" srcId="{250C23FF-98C4-4EA8-AA9D-925B2F1B6D79}" destId="{01E725EF-798C-4FCF-9C8E-69108A708B63}" srcOrd="0" destOrd="0" presId="urn:microsoft.com/office/officeart/2016/7/layout/RepeatingBendingProcessNew"/>
    <dgm:cxn modelId="{22A9E0F1-53C0-4A7B-838C-B92BAD0BE132}" type="presOf" srcId="{C15B1592-F8A5-4B64-BECA-5D6CAE638B71}" destId="{CD47FCB9-E83A-4132-8FA6-716FBBE9690B}" srcOrd="0" destOrd="0" presId="urn:microsoft.com/office/officeart/2016/7/layout/RepeatingBendingProcessNew"/>
    <dgm:cxn modelId="{83F192F5-E133-4A8B-9A6B-AD6224917CD5}" type="presOf" srcId="{E0843731-07D5-4690-B701-157B6ABB9D59}" destId="{D659EA31-7A99-47B7-B901-110E7C8FA4AC}" srcOrd="0" destOrd="0" presId="urn:microsoft.com/office/officeart/2016/7/layout/RepeatingBendingProcessNew"/>
    <dgm:cxn modelId="{8FD233F6-F1A7-4544-AC4D-A33B1C44F439}" type="presOf" srcId="{CB734ECC-A8B6-482E-8388-28C235B2986E}" destId="{5B01417D-2B33-4403-92D3-FF93E898EFA9}" srcOrd="0" destOrd="0" presId="urn:microsoft.com/office/officeart/2016/7/layout/RepeatingBendingProcessNew"/>
    <dgm:cxn modelId="{127A0E04-DFF3-4254-9642-49BD987ADA5A}" type="presParOf" srcId="{E4CF4663-81F4-49EC-9720-5C62D15923CB}" destId="{791D5DA5-4B44-4982-994A-23983A4D65B4}" srcOrd="0" destOrd="0" presId="urn:microsoft.com/office/officeart/2016/7/layout/RepeatingBendingProcessNew"/>
    <dgm:cxn modelId="{F1FE21B4-7D1D-43F7-8C64-E4ED9CA94462}" type="presParOf" srcId="{E4CF4663-81F4-49EC-9720-5C62D15923CB}" destId="{A9B93C68-2402-4632-B7EF-85D409484DC0}" srcOrd="1" destOrd="0" presId="urn:microsoft.com/office/officeart/2016/7/layout/RepeatingBendingProcessNew"/>
    <dgm:cxn modelId="{F47E9455-635A-4E28-BD92-63372E2B6E30}" type="presParOf" srcId="{A9B93C68-2402-4632-B7EF-85D409484DC0}" destId="{A46C9EE6-A209-4493-88F1-F3FFDB36ABCD}" srcOrd="0" destOrd="0" presId="urn:microsoft.com/office/officeart/2016/7/layout/RepeatingBendingProcessNew"/>
    <dgm:cxn modelId="{29CBB2ED-D321-405D-8E94-E00A7DCDB190}" type="presParOf" srcId="{E4CF4663-81F4-49EC-9720-5C62D15923CB}" destId="{2A526237-EE06-4EB4-9F1F-C29A3AEDE7B2}" srcOrd="2" destOrd="0" presId="urn:microsoft.com/office/officeart/2016/7/layout/RepeatingBendingProcessNew"/>
    <dgm:cxn modelId="{82676FAA-9402-4D91-B474-C6CF9B5DAB12}" type="presParOf" srcId="{E4CF4663-81F4-49EC-9720-5C62D15923CB}" destId="{97D28A6F-D2CD-4ECB-9B75-A307FA164D72}" srcOrd="3" destOrd="0" presId="urn:microsoft.com/office/officeart/2016/7/layout/RepeatingBendingProcessNew"/>
    <dgm:cxn modelId="{FF1022B9-26FD-4216-90D2-B185F06C714C}" type="presParOf" srcId="{97D28A6F-D2CD-4ECB-9B75-A307FA164D72}" destId="{4A7396A4-E4E7-4F65-9367-6503969C96D2}" srcOrd="0" destOrd="0" presId="urn:microsoft.com/office/officeart/2016/7/layout/RepeatingBendingProcessNew"/>
    <dgm:cxn modelId="{866E1363-3146-4EEA-B5A6-9FC7D5762CEA}" type="presParOf" srcId="{E4CF4663-81F4-49EC-9720-5C62D15923CB}" destId="{D659EA31-7A99-47B7-B901-110E7C8FA4AC}" srcOrd="4" destOrd="0" presId="urn:microsoft.com/office/officeart/2016/7/layout/RepeatingBendingProcessNew"/>
    <dgm:cxn modelId="{A12027E5-9513-4FDF-9359-604CC363D6A9}" type="presParOf" srcId="{E4CF4663-81F4-49EC-9720-5C62D15923CB}" destId="{3EB7DD82-A09D-4218-B6D3-1CFE158003DE}" srcOrd="5" destOrd="0" presId="urn:microsoft.com/office/officeart/2016/7/layout/RepeatingBendingProcessNew"/>
    <dgm:cxn modelId="{076A6E11-0C5F-44AA-81B2-927A3D8A077F}" type="presParOf" srcId="{3EB7DD82-A09D-4218-B6D3-1CFE158003DE}" destId="{A00AFA16-4E88-40B9-A3FD-5FD1FEE8A12F}" srcOrd="0" destOrd="0" presId="urn:microsoft.com/office/officeart/2016/7/layout/RepeatingBendingProcessNew"/>
    <dgm:cxn modelId="{CEDE897B-BF5A-4315-A8D2-0D1E8DC4C089}" type="presParOf" srcId="{E4CF4663-81F4-49EC-9720-5C62D15923CB}" destId="{724C3C8B-4210-44F6-9306-153F8623B4D9}" srcOrd="6" destOrd="0" presId="urn:microsoft.com/office/officeart/2016/7/layout/RepeatingBendingProcessNew"/>
    <dgm:cxn modelId="{11A89C6B-14EB-453D-8E73-5E78412D1305}" type="presParOf" srcId="{E4CF4663-81F4-49EC-9720-5C62D15923CB}" destId="{3C5A678C-84E9-4D6C-8C7C-2FB441D23116}" srcOrd="7" destOrd="0" presId="urn:microsoft.com/office/officeart/2016/7/layout/RepeatingBendingProcessNew"/>
    <dgm:cxn modelId="{25EB5C9E-2AB3-402D-8A70-946D5070C54A}" type="presParOf" srcId="{3C5A678C-84E9-4D6C-8C7C-2FB441D23116}" destId="{09120663-63DF-4591-A03E-815AE2B0CF06}" srcOrd="0" destOrd="0" presId="urn:microsoft.com/office/officeart/2016/7/layout/RepeatingBendingProcessNew"/>
    <dgm:cxn modelId="{374F3F1E-C9BA-48DA-B9D6-F62C05645CD5}" type="presParOf" srcId="{E4CF4663-81F4-49EC-9720-5C62D15923CB}" destId="{ED18F244-97BF-4D62-8D83-08F3B6544293}" srcOrd="8" destOrd="0" presId="urn:microsoft.com/office/officeart/2016/7/layout/RepeatingBendingProcessNew"/>
    <dgm:cxn modelId="{CDBE4660-AC4F-436F-A3E2-B1BFCBC92ECE}" type="presParOf" srcId="{E4CF4663-81F4-49EC-9720-5C62D15923CB}" destId="{DB5BBD00-6A01-4BA7-9359-A644991E730F}" srcOrd="9" destOrd="0" presId="urn:microsoft.com/office/officeart/2016/7/layout/RepeatingBendingProcessNew"/>
    <dgm:cxn modelId="{CB1BA330-400A-4A9D-B784-BB0260BCACBE}" type="presParOf" srcId="{DB5BBD00-6A01-4BA7-9359-A644991E730F}" destId="{3FBF6836-ABAC-486F-828E-221EC91365B6}" srcOrd="0" destOrd="0" presId="urn:microsoft.com/office/officeart/2016/7/layout/RepeatingBendingProcessNew"/>
    <dgm:cxn modelId="{82B10991-1835-42CA-B432-C7DA96CA8072}" type="presParOf" srcId="{E4CF4663-81F4-49EC-9720-5C62D15923CB}" destId="{580185C7-27C3-4EFF-9259-CBA4E6E3608F}" srcOrd="10" destOrd="0" presId="urn:microsoft.com/office/officeart/2016/7/layout/RepeatingBendingProcessNew"/>
    <dgm:cxn modelId="{1E949B0D-F537-4686-BCB3-2883729216CA}" type="presParOf" srcId="{E4CF4663-81F4-49EC-9720-5C62D15923CB}" destId="{5B01417D-2B33-4403-92D3-FF93E898EFA9}" srcOrd="11" destOrd="0" presId="urn:microsoft.com/office/officeart/2016/7/layout/RepeatingBendingProcessNew"/>
    <dgm:cxn modelId="{F147E345-96E3-4B67-8A59-CC37618D9D3A}" type="presParOf" srcId="{5B01417D-2B33-4403-92D3-FF93E898EFA9}" destId="{69BF1C6B-C953-46E9-B383-1B6CADB765EB}" srcOrd="0" destOrd="0" presId="urn:microsoft.com/office/officeart/2016/7/layout/RepeatingBendingProcessNew"/>
    <dgm:cxn modelId="{6ADB4D0D-D0BF-4771-8DB0-8173192D8B28}" type="presParOf" srcId="{E4CF4663-81F4-49EC-9720-5C62D15923CB}" destId="{9358E0C5-B625-466F-90E6-BAA6282267E7}" srcOrd="12" destOrd="0" presId="urn:microsoft.com/office/officeart/2016/7/layout/RepeatingBendingProcessNew"/>
    <dgm:cxn modelId="{51FF9A6A-8584-42C7-AE73-426D82F22385}" type="presParOf" srcId="{E4CF4663-81F4-49EC-9720-5C62D15923CB}" destId="{01E725EF-798C-4FCF-9C8E-69108A708B63}" srcOrd="13" destOrd="0" presId="urn:microsoft.com/office/officeart/2016/7/layout/RepeatingBendingProcessNew"/>
    <dgm:cxn modelId="{86F1C810-8A0E-4EA5-9567-36D0F074EB80}" type="presParOf" srcId="{01E725EF-798C-4FCF-9C8E-69108A708B63}" destId="{ACA1481B-51F8-400F-BC94-A309E7FD4D83}" srcOrd="0" destOrd="0" presId="urn:microsoft.com/office/officeart/2016/7/layout/RepeatingBendingProcessNew"/>
    <dgm:cxn modelId="{18E43385-50ED-403C-B5DC-6A29F4773DDC}" type="presParOf" srcId="{E4CF4663-81F4-49EC-9720-5C62D15923CB}" destId="{090139DB-1E8D-4931-AD34-2BCD1614E9E3}" srcOrd="14" destOrd="0" presId="urn:microsoft.com/office/officeart/2016/7/layout/RepeatingBendingProcessNew"/>
    <dgm:cxn modelId="{D8D3B215-3595-45E9-8B0F-7C29D8D83FFF}" type="presParOf" srcId="{E4CF4663-81F4-49EC-9720-5C62D15923CB}" destId="{286F66B1-2568-4A5A-9256-0FF08A2C43A1}" srcOrd="15" destOrd="0" presId="urn:microsoft.com/office/officeart/2016/7/layout/RepeatingBendingProcessNew"/>
    <dgm:cxn modelId="{527F0E48-5FC9-43B9-9E10-D93F5E61616C}" type="presParOf" srcId="{286F66B1-2568-4A5A-9256-0FF08A2C43A1}" destId="{74A79FF8-33B0-43EB-B31B-10BB15B7D6D0}" srcOrd="0" destOrd="0" presId="urn:microsoft.com/office/officeart/2016/7/layout/RepeatingBendingProcessNew"/>
    <dgm:cxn modelId="{53D42FEF-B3BC-4D6A-8B69-0E1D31969486}" type="presParOf" srcId="{E4CF4663-81F4-49EC-9720-5C62D15923CB}" destId="{CD47FCB9-E83A-4132-8FA6-716FBBE9690B}" srcOrd="16" destOrd="0" presId="urn:microsoft.com/office/officeart/2016/7/layout/RepeatingBendingProcessNew"/>
    <dgm:cxn modelId="{A64B3B2F-FD76-4A57-AE34-76986CD61BD5}" type="presParOf" srcId="{E4CF4663-81F4-49EC-9720-5C62D15923CB}" destId="{0911BC06-7611-40F5-A690-13291DD8FA61}" srcOrd="17" destOrd="0" presId="urn:microsoft.com/office/officeart/2016/7/layout/RepeatingBendingProcessNew"/>
    <dgm:cxn modelId="{CC77D21B-379D-47B4-848E-970297CDE154}" type="presParOf" srcId="{0911BC06-7611-40F5-A690-13291DD8FA61}" destId="{ACB23DD5-1AF7-453A-BAE7-AD3E26E76DB7}" srcOrd="0" destOrd="0" presId="urn:microsoft.com/office/officeart/2016/7/layout/RepeatingBendingProcessNew"/>
    <dgm:cxn modelId="{AC3EBF87-AB7D-4355-AFF6-495664C181CD}" type="presParOf" srcId="{E4CF4663-81F4-49EC-9720-5C62D15923CB}" destId="{5F8F8FFE-B1F4-463C-9FD8-75F875FF17D4}"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26ED03-E1A2-4199-8112-D8FC68FC115F}"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8C3036D-8A37-4DBB-B5E0-E99C7B3E2B61}">
      <dgm:prSet/>
      <dgm:spPr/>
      <dgm:t>
        <a:bodyPr/>
        <a:lstStyle/>
        <a:p>
          <a:r>
            <a:rPr lang="en-US"/>
            <a:t>Logistic Regression Model </a:t>
          </a:r>
        </a:p>
      </dgm:t>
    </dgm:pt>
    <dgm:pt modelId="{D4A81186-32EC-44E8-AC21-2E9159D51DD3}" type="parTrans" cxnId="{E11D4A9A-802B-4B82-8D67-E019CD6DBE46}">
      <dgm:prSet/>
      <dgm:spPr/>
      <dgm:t>
        <a:bodyPr/>
        <a:lstStyle/>
        <a:p>
          <a:endParaRPr lang="en-US"/>
        </a:p>
      </dgm:t>
    </dgm:pt>
    <dgm:pt modelId="{2831A3AB-B8E8-4935-93F3-4DFA2E448D8B}" type="sibTrans" cxnId="{E11D4A9A-802B-4B82-8D67-E019CD6DBE46}">
      <dgm:prSet/>
      <dgm:spPr/>
      <dgm:t>
        <a:bodyPr/>
        <a:lstStyle/>
        <a:p>
          <a:endParaRPr lang="en-US"/>
        </a:p>
      </dgm:t>
    </dgm:pt>
    <dgm:pt modelId="{D59D4645-9A78-447D-BF58-1E49EFEE796F}">
      <dgm:prSet/>
      <dgm:spPr/>
      <dgm:t>
        <a:bodyPr/>
        <a:lstStyle/>
        <a:p>
          <a:r>
            <a:rPr lang="en-US"/>
            <a:t>Decision Tree</a:t>
          </a:r>
        </a:p>
      </dgm:t>
    </dgm:pt>
    <dgm:pt modelId="{4AC30CCC-933C-48E2-89DF-17A85F8A1ECB}" type="parTrans" cxnId="{77DA35EB-9CCF-45FB-A92E-1D890F882FFE}">
      <dgm:prSet/>
      <dgm:spPr/>
      <dgm:t>
        <a:bodyPr/>
        <a:lstStyle/>
        <a:p>
          <a:endParaRPr lang="en-US"/>
        </a:p>
      </dgm:t>
    </dgm:pt>
    <dgm:pt modelId="{A357EF79-8E0F-48B1-B483-E2EA3802D859}" type="sibTrans" cxnId="{77DA35EB-9CCF-45FB-A92E-1D890F882FFE}">
      <dgm:prSet/>
      <dgm:spPr/>
      <dgm:t>
        <a:bodyPr/>
        <a:lstStyle/>
        <a:p>
          <a:endParaRPr lang="en-US"/>
        </a:p>
      </dgm:t>
    </dgm:pt>
    <dgm:pt modelId="{5FD012C8-B0E5-483F-AFB6-1507742F1475}" type="pres">
      <dgm:prSet presAssocID="{6D26ED03-E1A2-4199-8112-D8FC68FC115F}" presName="hierChild1" presStyleCnt="0">
        <dgm:presLayoutVars>
          <dgm:chPref val="1"/>
          <dgm:dir/>
          <dgm:animOne val="branch"/>
          <dgm:animLvl val="lvl"/>
          <dgm:resizeHandles/>
        </dgm:presLayoutVars>
      </dgm:prSet>
      <dgm:spPr/>
    </dgm:pt>
    <dgm:pt modelId="{0FD93817-E38E-4362-9CF1-254B2A8D69AD}" type="pres">
      <dgm:prSet presAssocID="{B8C3036D-8A37-4DBB-B5E0-E99C7B3E2B61}" presName="hierRoot1" presStyleCnt="0"/>
      <dgm:spPr/>
    </dgm:pt>
    <dgm:pt modelId="{35B7F4BF-6439-499F-B88B-55B5C4050D73}" type="pres">
      <dgm:prSet presAssocID="{B8C3036D-8A37-4DBB-B5E0-E99C7B3E2B61}" presName="composite" presStyleCnt="0"/>
      <dgm:spPr/>
    </dgm:pt>
    <dgm:pt modelId="{6DA2AFA2-9119-45E4-91E5-ED2959B1EF25}" type="pres">
      <dgm:prSet presAssocID="{B8C3036D-8A37-4DBB-B5E0-E99C7B3E2B61}" presName="background" presStyleLbl="node0" presStyleIdx="0" presStyleCnt="2"/>
      <dgm:spPr/>
    </dgm:pt>
    <dgm:pt modelId="{F2C4B226-B488-4D94-926F-12834CA1C84F}" type="pres">
      <dgm:prSet presAssocID="{B8C3036D-8A37-4DBB-B5E0-E99C7B3E2B61}" presName="text" presStyleLbl="fgAcc0" presStyleIdx="0" presStyleCnt="2">
        <dgm:presLayoutVars>
          <dgm:chPref val="3"/>
        </dgm:presLayoutVars>
      </dgm:prSet>
      <dgm:spPr/>
    </dgm:pt>
    <dgm:pt modelId="{2376B403-F424-4B5D-8C2F-485816EB28DF}" type="pres">
      <dgm:prSet presAssocID="{B8C3036D-8A37-4DBB-B5E0-E99C7B3E2B61}" presName="hierChild2" presStyleCnt="0"/>
      <dgm:spPr/>
    </dgm:pt>
    <dgm:pt modelId="{141C62EA-039C-468A-BFCB-99356EC9C8E9}" type="pres">
      <dgm:prSet presAssocID="{D59D4645-9A78-447D-BF58-1E49EFEE796F}" presName="hierRoot1" presStyleCnt="0"/>
      <dgm:spPr/>
    </dgm:pt>
    <dgm:pt modelId="{9337E2F7-372D-411B-8BF6-B0D06AE1CCFB}" type="pres">
      <dgm:prSet presAssocID="{D59D4645-9A78-447D-BF58-1E49EFEE796F}" presName="composite" presStyleCnt="0"/>
      <dgm:spPr/>
    </dgm:pt>
    <dgm:pt modelId="{1FD1FA3A-82C0-45D9-8A01-F304A7F38F2C}" type="pres">
      <dgm:prSet presAssocID="{D59D4645-9A78-447D-BF58-1E49EFEE796F}" presName="background" presStyleLbl="node0" presStyleIdx="1" presStyleCnt="2"/>
      <dgm:spPr/>
    </dgm:pt>
    <dgm:pt modelId="{50C908D4-08F5-4F9F-823E-D805DCC7C67B}" type="pres">
      <dgm:prSet presAssocID="{D59D4645-9A78-447D-BF58-1E49EFEE796F}" presName="text" presStyleLbl="fgAcc0" presStyleIdx="1" presStyleCnt="2">
        <dgm:presLayoutVars>
          <dgm:chPref val="3"/>
        </dgm:presLayoutVars>
      </dgm:prSet>
      <dgm:spPr/>
    </dgm:pt>
    <dgm:pt modelId="{D4A67FD1-5E5D-4440-8318-9416B25464C9}" type="pres">
      <dgm:prSet presAssocID="{D59D4645-9A78-447D-BF58-1E49EFEE796F}" presName="hierChild2" presStyleCnt="0"/>
      <dgm:spPr/>
    </dgm:pt>
  </dgm:ptLst>
  <dgm:cxnLst>
    <dgm:cxn modelId="{CCB98224-EB8B-4D1E-AEFD-226A54433C8C}" type="presOf" srcId="{6D26ED03-E1A2-4199-8112-D8FC68FC115F}" destId="{5FD012C8-B0E5-483F-AFB6-1507742F1475}" srcOrd="0" destOrd="0" presId="urn:microsoft.com/office/officeart/2005/8/layout/hierarchy1"/>
    <dgm:cxn modelId="{062B5527-3C00-4293-B650-0649B8F44532}" type="presOf" srcId="{D59D4645-9A78-447D-BF58-1E49EFEE796F}" destId="{50C908D4-08F5-4F9F-823E-D805DCC7C67B}" srcOrd="0" destOrd="0" presId="urn:microsoft.com/office/officeart/2005/8/layout/hierarchy1"/>
    <dgm:cxn modelId="{B0539C8C-6A84-4497-8265-E62C8B1A3BBB}" type="presOf" srcId="{B8C3036D-8A37-4DBB-B5E0-E99C7B3E2B61}" destId="{F2C4B226-B488-4D94-926F-12834CA1C84F}" srcOrd="0" destOrd="0" presId="urn:microsoft.com/office/officeart/2005/8/layout/hierarchy1"/>
    <dgm:cxn modelId="{E11D4A9A-802B-4B82-8D67-E019CD6DBE46}" srcId="{6D26ED03-E1A2-4199-8112-D8FC68FC115F}" destId="{B8C3036D-8A37-4DBB-B5E0-E99C7B3E2B61}" srcOrd="0" destOrd="0" parTransId="{D4A81186-32EC-44E8-AC21-2E9159D51DD3}" sibTransId="{2831A3AB-B8E8-4935-93F3-4DFA2E448D8B}"/>
    <dgm:cxn modelId="{77DA35EB-9CCF-45FB-A92E-1D890F882FFE}" srcId="{6D26ED03-E1A2-4199-8112-D8FC68FC115F}" destId="{D59D4645-9A78-447D-BF58-1E49EFEE796F}" srcOrd="1" destOrd="0" parTransId="{4AC30CCC-933C-48E2-89DF-17A85F8A1ECB}" sibTransId="{A357EF79-8E0F-48B1-B483-E2EA3802D859}"/>
    <dgm:cxn modelId="{6CBD58CB-308A-4A5F-B7F3-8A30708D0214}" type="presParOf" srcId="{5FD012C8-B0E5-483F-AFB6-1507742F1475}" destId="{0FD93817-E38E-4362-9CF1-254B2A8D69AD}" srcOrd="0" destOrd="0" presId="urn:microsoft.com/office/officeart/2005/8/layout/hierarchy1"/>
    <dgm:cxn modelId="{CD3FB5C0-14ED-430B-9B5A-7EB2035BCEA2}" type="presParOf" srcId="{0FD93817-E38E-4362-9CF1-254B2A8D69AD}" destId="{35B7F4BF-6439-499F-B88B-55B5C4050D73}" srcOrd="0" destOrd="0" presId="urn:microsoft.com/office/officeart/2005/8/layout/hierarchy1"/>
    <dgm:cxn modelId="{65CB11D3-BFA6-4476-8AFE-4418661514AD}" type="presParOf" srcId="{35B7F4BF-6439-499F-B88B-55B5C4050D73}" destId="{6DA2AFA2-9119-45E4-91E5-ED2959B1EF25}" srcOrd="0" destOrd="0" presId="urn:microsoft.com/office/officeart/2005/8/layout/hierarchy1"/>
    <dgm:cxn modelId="{59A79FB3-4F5E-41D8-85F3-C7800EF2A9EC}" type="presParOf" srcId="{35B7F4BF-6439-499F-B88B-55B5C4050D73}" destId="{F2C4B226-B488-4D94-926F-12834CA1C84F}" srcOrd="1" destOrd="0" presId="urn:microsoft.com/office/officeart/2005/8/layout/hierarchy1"/>
    <dgm:cxn modelId="{6819725D-3D1A-4C9B-B35A-877D2D689DAA}" type="presParOf" srcId="{0FD93817-E38E-4362-9CF1-254B2A8D69AD}" destId="{2376B403-F424-4B5D-8C2F-485816EB28DF}" srcOrd="1" destOrd="0" presId="urn:microsoft.com/office/officeart/2005/8/layout/hierarchy1"/>
    <dgm:cxn modelId="{86F76C6D-0B95-4F4D-8F34-EDE36EB5815D}" type="presParOf" srcId="{5FD012C8-B0E5-483F-AFB6-1507742F1475}" destId="{141C62EA-039C-468A-BFCB-99356EC9C8E9}" srcOrd="1" destOrd="0" presId="urn:microsoft.com/office/officeart/2005/8/layout/hierarchy1"/>
    <dgm:cxn modelId="{9271B9E9-4A4F-4E57-A063-2739DF914B49}" type="presParOf" srcId="{141C62EA-039C-468A-BFCB-99356EC9C8E9}" destId="{9337E2F7-372D-411B-8BF6-B0D06AE1CCFB}" srcOrd="0" destOrd="0" presId="urn:microsoft.com/office/officeart/2005/8/layout/hierarchy1"/>
    <dgm:cxn modelId="{8D117AF5-B923-486A-9B34-3DF2E10529A0}" type="presParOf" srcId="{9337E2F7-372D-411B-8BF6-B0D06AE1CCFB}" destId="{1FD1FA3A-82C0-45D9-8A01-F304A7F38F2C}" srcOrd="0" destOrd="0" presId="urn:microsoft.com/office/officeart/2005/8/layout/hierarchy1"/>
    <dgm:cxn modelId="{B6CD00B7-3F15-4F20-BFBF-B6E7EFC1B98F}" type="presParOf" srcId="{9337E2F7-372D-411B-8BF6-B0D06AE1CCFB}" destId="{50C908D4-08F5-4F9F-823E-D805DCC7C67B}" srcOrd="1" destOrd="0" presId="urn:microsoft.com/office/officeart/2005/8/layout/hierarchy1"/>
    <dgm:cxn modelId="{D230E102-B5C8-4353-9818-DDFE16DB3631}" type="presParOf" srcId="{141C62EA-039C-468A-BFCB-99356EC9C8E9}" destId="{D4A67FD1-5E5D-4440-8318-9416B25464C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87816-7EC4-4618-892A-98C05D009571}">
      <dsp:nvSpPr>
        <dsp:cNvPr id="0" name=""/>
        <dsp:cNvSpPr/>
      </dsp:nvSpPr>
      <dsp:spPr>
        <a:xfrm>
          <a:off x="0" y="2"/>
          <a:ext cx="9291638" cy="551655"/>
        </a:xfrm>
        <a:prstGeom prst="roundRect">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u="sng" kern="1200">
              <a:latin typeface="Calibri" panose="020F0502020204030204" pitchFamily="34" charset="0"/>
              <a:cs typeface="Calibri" panose="020F0502020204030204" pitchFamily="34" charset="0"/>
            </a:rPr>
            <a:t>Data Description</a:t>
          </a:r>
          <a:r>
            <a:rPr lang="en-US" sz="2300" kern="1200">
              <a:latin typeface="Calibri" panose="020F0502020204030204" pitchFamily="34" charset="0"/>
              <a:cs typeface="Calibri" panose="020F0502020204030204" pitchFamily="34" charset="0"/>
            </a:rPr>
            <a:t>: </a:t>
          </a:r>
          <a:endParaRPr lang="en-US" sz="2300" kern="1200" dirty="0">
            <a:latin typeface="Calibri" panose="020F0502020204030204" pitchFamily="34" charset="0"/>
            <a:cs typeface="Calibri" panose="020F0502020204030204" pitchFamily="34" charset="0"/>
          </a:endParaRPr>
        </a:p>
      </dsp:txBody>
      <dsp:txXfrm>
        <a:off x="26930" y="26932"/>
        <a:ext cx="9237778" cy="497795"/>
      </dsp:txXfrm>
    </dsp:sp>
    <dsp:sp modelId="{FACD82DD-5F62-41A9-B0E1-CACFB9A88A37}">
      <dsp:nvSpPr>
        <dsp:cNvPr id="0" name=""/>
        <dsp:cNvSpPr/>
      </dsp:nvSpPr>
      <dsp:spPr>
        <a:xfrm>
          <a:off x="0" y="574524"/>
          <a:ext cx="9291638" cy="607027"/>
        </a:xfrm>
        <a:prstGeom prst="rect">
          <a:avLst/>
        </a:prstGeom>
        <a:noFill/>
        <a:ln w="12700"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9501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latin typeface="Calibri" panose="020F0502020204030204" pitchFamily="34" charset="0"/>
              <a:cs typeface="Calibri" panose="020F0502020204030204" pitchFamily="34" charset="0"/>
            </a:rPr>
            <a:t>Each row represents a customer</a:t>
          </a:r>
        </a:p>
        <a:p>
          <a:pPr marL="171450" lvl="1" indent="-171450" algn="l" defTabSz="800100">
            <a:lnSpc>
              <a:spcPct val="90000"/>
            </a:lnSpc>
            <a:spcBef>
              <a:spcPct val="0"/>
            </a:spcBef>
            <a:spcAft>
              <a:spcPct val="20000"/>
            </a:spcAft>
            <a:buChar char="•"/>
          </a:pPr>
          <a:r>
            <a:rPr lang="en-US" sz="1800" kern="1200" dirty="0">
              <a:latin typeface="Calibri" panose="020F0502020204030204" pitchFamily="34" charset="0"/>
              <a:cs typeface="Calibri" panose="020F0502020204030204" pitchFamily="34" charset="0"/>
            </a:rPr>
            <a:t>Each column contains customer’s attributes described on the column Metadata.</a:t>
          </a:r>
        </a:p>
      </dsp:txBody>
      <dsp:txXfrm>
        <a:off x="0" y="574524"/>
        <a:ext cx="9291638" cy="607027"/>
      </dsp:txXfrm>
    </dsp:sp>
    <dsp:sp modelId="{38D913AE-98E3-4790-B0EE-A84EB0A6B899}">
      <dsp:nvSpPr>
        <dsp:cNvPr id="0" name=""/>
        <dsp:cNvSpPr/>
      </dsp:nvSpPr>
      <dsp:spPr>
        <a:xfrm>
          <a:off x="0" y="1181551"/>
          <a:ext cx="9291638" cy="551655"/>
        </a:xfrm>
        <a:prstGeom prst="roundRect">
          <a:avLst/>
        </a:prstGeom>
        <a:solidFill>
          <a:schemeClr val="accent2">
            <a:hueOff val="-741071"/>
            <a:satOff val="3550"/>
            <a:lumOff val="3284"/>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u="sng" kern="1200">
              <a:latin typeface="Calibri" panose="020F0502020204030204" pitchFamily="34" charset="0"/>
              <a:cs typeface="Calibri" panose="020F0502020204030204" pitchFamily="34" charset="0"/>
            </a:rPr>
            <a:t>Number of records</a:t>
          </a:r>
          <a:r>
            <a:rPr lang="en-US" sz="2200" kern="1200">
              <a:latin typeface="Calibri" panose="020F0502020204030204" pitchFamily="34" charset="0"/>
              <a:cs typeface="Calibri" panose="020F0502020204030204" pitchFamily="34" charset="0"/>
            </a:rPr>
            <a:t>: </a:t>
          </a:r>
          <a:r>
            <a:rPr lang="en-US" sz="1800" kern="1200">
              <a:latin typeface="Calibri" panose="020F0502020204030204" pitchFamily="34" charset="0"/>
              <a:cs typeface="Calibri" panose="020F0502020204030204" pitchFamily="34" charset="0"/>
            </a:rPr>
            <a:t>7043 rows and </a:t>
          </a:r>
          <a:r>
            <a:rPr lang="en-US" sz="1800" b="1" kern="1200">
              <a:latin typeface="Calibri" panose="020F0502020204030204" pitchFamily="34" charset="0"/>
              <a:cs typeface="Calibri" panose="020F0502020204030204" pitchFamily="34" charset="0"/>
            </a:rPr>
            <a:t>21</a:t>
          </a:r>
          <a:r>
            <a:rPr lang="en-US" sz="1800" kern="1200">
              <a:latin typeface="Calibri" panose="020F0502020204030204" pitchFamily="34" charset="0"/>
              <a:cs typeface="Calibri" panose="020F0502020204030204" pitchFamily="34" charset="0"/>
            </a:rPr>
            <a:t> columns</a:t>
          </a:r>
          <a:endParaRPr lang="en-US" sz="1800" kern="1200" dirty="0">
            <a:latin typeface="Calibri" panose="020F0502020204030204" pitchFamily="34" charset="0"/>
            <a:cs typeface="Calibri" panose="020F0502020204030204" pitchFamily="34" charset="0"/>
          </a:endParaRPr>
        </a:p>
      </dsp:txBody>
      <dsp:txXfrm>
        <a:off x="26930" y="1208481"/>
        <a:ext cx="9237778" cy="497795"/>
      </dsp:txXfrm>
    </dsp:sp>
    <dsp:sp modelId="{CC9D13B5-017C-43E6-AE48-5EED70CF6B11}">
      <dsp:nvSpPr>
        <dsp:cNvPr id="0" name=""/>
        <dsp:cNvSpPr/>
      </dsp:nvSpPr>
      <dsp:spPr>
        <a:xfrm>
          <a:off x="0" y="1722874"/>
          <a:ext cx="9291638" cy="551655"/>
        </a:xfrm>
        <a:prstGeom prst="roundRect">
          <a:avLst/>
        </a:prstGeom>
        <a:solidFill>
          <a:schemeClr val="accent2">
            <a:hueOff val="-1482143"/>
            <a:satOff val="7100"/>
            <a:lumOff val="6569"/>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u="sng" kern="1200">
              <a:latin typeface="Calibri" panose="020F0502020204030204" pitchFamily="34" charset="0"/>
              <a:cs typeface="Calibri" panose="020F0502020204030204" pitchFamily="34" charset="0"/>
            </a:rPr>
            <a:t>Period of time</a:t>
          </a:r>
          <a:r>
            <a:rPr lang="en-US" sz="1800" kern="1200">
              <a:latin typeface="Calibri" panose="020F0502020204030204" pitchFamily="34" charset="0"/>
              <a:cs typeface="Calibri" panose="020F0502020204030204" pitchFamily="34" charset="0"/>
            </a:rPr>
            <a:t>: One month data and collected on 13</a:t>
          </a:r>
          <a:r>
            <a:rPr lang="en-US" sz="1800" kern="1200" baseline="30000">
              <a:latin typeface="Calibri" panose="020F0502020204030204" pitchFamily="34" charset="0"/>
              <a:cs typeface="Calibri" panose="020F0502020204030204" pitchFamily="34" charset="0"/>
            </a:rPr>
            <a:t>th</a:t>
          </a:r>
          <a:r>
            <a:rPr lang="en-US" sz="1800" kern="1200">
              <a:latin typeface="Calibri" panose="020F0502020204030204" pitchFamily="34" charset="0"/>
              <a:cs typeface="Calibri" panose="020F0502020204030204" pitchFamily="34" charset="0"/>
            </a:rPr>
            <a:t> April 2015 </a:t>
          </a:r>
          <a:endParaRPr lang="en-US" sz="1800" kern="1200" dirty="0">
            <a:latin typeface="Calibri" panose="020F0502020204030204" pitchFamily="34" charset="0"/>
            <a:cs typeface="Calibri" panose="020F0502020204030204" pitchFamily="34" charset="0"/>
          </a:endParaRPr>
        </a:p>
      </dsp:txBody>
      <dsp:txXfrm>
        <a:off x="26930" y="1749804"/>
        <a:ext cx="9237778" cy="497795"/>
      </dsp:txXfrm>
    </dsp:sp>
    <dsp:sp modelId="{25E8DBDD-3A9A-49A9-A2DA-E0ABD6F5B698}">
      <dsp:nvSpPr>
        <dsp:cNvPr id="0" name=""/>
        <dsp:cNvSpPr/>
      </dsp:nvSpPr>
      <dsp:spPr>
        <a:xfrm>
          <a:off x="0" y="2417341"/>
          <a:ext cx="9291638" cy="551655"/>
        </a:xfrm>
        <a:prstGeom prst="roundRect">
          <a:avLst/>
        </a:prstGeom>
        <a:solidFill>
          <a:schemeClr val="accent2">
            <a:hueOff val="-2223214"/>
            <a:satOff val="10650"/>
            <a:lumOff val="9853"/>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u="sng" kern="1200">
              <a:latin typeface="Calibri" panose="020F0502020204030204" pitchFamily="34" charset="0"/>
              <a:cs typeface="Calibri" panose="020F0502020204030204" pitchFamily="34" charset="0"/>
            </a:rPr>
            <a:t>Target variable</a:t>
          </a:r>
          <a:r>
            <a:rPr lang="en-US" sz="1900" kern="1200">
              <a:latin typeface="Calibri" panose="020F0502020204030204" pitchFamily="34" charset="0"/>
              <a:cs typeface="Calibri" panose="020F0502020204030204" pitchFamily="34" charset="0"/>
            </a:rPr>
            <a:t>: </a:t>
          </a:r>
          <a:r>
            <a:rPr lang="en-US" sz="1800" kern="1200">
              <a:latin typeface="Calibri" panose="020F0502020204030204" pitchFamily="34" charset="0"/>
              <a:cs typeface="Calibri" panose="020F0502020204030204" pitchFamily="34" charset="0"/>
            </a:rPr>
            <a:t>The Churn column is our target variable</a:t>
          </a:r>
          <a:endParaRPr lang="en-US" sz="1800" kern="1200" dirty="0">
            <a:latin typeface="Calibri" panose="020F0502020204030204" pitchFamily="34" charset="0"/>
            <a:cs typeface="Calibri" panose="020F0502020204030204" pitchFamily="34" charset="0"/>
          </a:endParaRPr>
        </a:p>
      </dsp:txBody>
      <dsp:txXfrm>
        <a:off x="26930" y="2444271"/>
        <a:ext cx="9237778" cy="497795"/>
      </dsp:txXfrm>
    </dsp:sp>
    <dsp:sp modelId="{A299E98F-2F69-47CA-A573-A598A31F9217}">
      <dsp:nvSpPr>
        <dsp:cNvPr id="0" name=""/>
        <dsp:cNvSpPr/>
      </dsp:nvSpPr>
      <dsp:spPr>
        <a:xfrm>
          <a:off x="0" y="3058105"/>
          <a:ext cx="9291638" cy="551655"/>
        </a:xfrm>
        <a:prstGeom prst="roundRect">
          <a:avLst/>
        </a:prstGeom>
        <a:solidFill>
          <a:schemeClr val="accent2">
            <a:hueOff val="-2964286"/>
            <a:satOff val="14200"/>
            <a:lumOff val="13137"/>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u="sng" kern="1200">
              <a:latin typeface="Calibri" panose="020F0502020204030204" pitchFamily="34" charset="0"/>
              <a:cs typeface="Calibri" panose="020F0502020204030204" pitchFamily="34" charset="0"/>
            </a:rPr>
            <a:t>Link of dataset</a:t>
          </a:r>
          <a:endParaRPr lang="en-US" sz="2300" kern="1200" dirty="0">
            <a:latin typeface="Calibri" panose="020F0502020204030204" pitchFamily="34" charset="0"/>
            <a:cs typeface="Calibri" panose="020F0502020204030204" pitchFamily="34" charset="0"/>
          </a:endParaRPr>
        </a:p>
      </dsp:txBody>
      <dsp:txXfrm>
        <a:off x="26930" y="3085035"/>
        <a:ext cx="9237778"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93C68-2402-4632-B7EF-85D409484DC0}">
      <dsp:nvSpPr>
        <dsp:cNvPr id="0" name=""/>
        <dsp:cNvSpPr/>
      </dsp:nvSpPr>
      <dsp:spPr>
        <a:xfrm>
          <a:off x="1987335" y="470101"/>
          <a:ext cx="364251" cy="91440"/>
        </a:xfrm>
        <a:custGeom>
          <a:avLst/>
          <a:gdLst/>
          <a:ahLst/>
          <a:cxnLst/>
          <a:rect l="0" t="0" r="0" b="0"/>
          <a:pathLst>
            <a:path>
              <a:moveTo>
                <a:pt x="0" y="45720"/>
              </a:moveTo>
              <a:lnTo>
                <a:pt x="364251"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59589" y="513846"/>
        <a:ext cx="19742" cy="3948"/>
      </dsp:txXfrm>
    </dsp:sp>
    <dsp:sp modelId="{791D5DA5-4B44-4982-994A-23983A4D65B4}">
      <dsp:nvSpPr>
        <dsp:cNvPr id="0" name=""/>
        <dsp:cNvSpPr/>
      </dsp:nvSpPr>
      <dsp:spPr>
        <a:xfrm>
          <a:off x="272391" y="797"/>
          <a:ext cx="1716743" cy="103004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a:t>Define goal</a:t>
          </a:r>
        </a:p>
      </dsp:txBody>
      <dsp:txXfrm>
        <a:off x="272391" y="797"/>
        <a:ext cx="1716743" cy="1030046"/>
      </dsp:txXfrm>
    </dsp:sp>
    <dsp:sp modelId="{97D28A6F-D2CD-4ECB-9B75-A307FA164D72}">
      <dsp:nvSpPr>
        <dsp:cNvPr id="0" name=""/>
        <dsp:cNvSpPr/>
      </dsp:nvSpPr>
      <dsp:spPr>
        <a:xfrm>
          <a:off x="4098930" y="470101"/>
          <a:ext cx="364251" cy="91440"/>
        </a:xfrm>
        <a:custGeom>
          <a:avLst/>
          <a:gdLst/>
          <a:ahLst/>
          <a:cxnLst/>
          <a:rect l="0" t="0" r="0" b="0"/>
          <a:pathLst>
            <a:path>
              <a:moveTo>
                <a:pt x="0" y="45720"/>
              </a:moveTo>
              <a:lnTo>
                <a:pt x="364251" y="45720"/>
              </a:lnTo>
            </a:path>
          </a:pathLst>
        </a:custGeom>
        <a:noFill/>
        <a:ln w="12700" cap="rnd" cmpd="sng" algn="ctr">
          <a:solidFill>
            <a:schemeClr val="accent5">
              <a:hueOff val="311907"/>
              <a:satOff val="-6311"/>
              <a:lumOff val="19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71184" y="513846"/>
        <a:ext cx="19742" cy="3948"/>
      </dsp:txXfrm>
    </dsp:sp>
    <dsp:sp modelId="{2A526237-EE06-4EB4-9F1F-C29A3AEDE7B2}">
      <dsp:nvSpPr>
        <dsp:cNvPr id="0" name=""/>
        <dsp:cNvSpPr/>
      </dsp:nvSpPr>
      <dsp:spPr>
        <a:xfrm>
          <a:off x="2383986" y="797"/>
          <a:ext cx="1716743" cy="1030046"/>
        </a:xfrm>
        <a:prstGeom prst="rect">
          <a:avLst/>
        </a:prstGeom>
        <a:solidFill>
          <a:schemeClr val="accent5">
            <a:hueOff val="277251"/>
            <a:satOff val="-5610"/>
            <a:lumOff val="1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a:t>Data collection</a:t>
          </a:r>
        </a:p>
      </dsp:txBody>
      <dsp:txXfrm>
        <a:off x="2383986" y="797"/>
        <a:ext cx="1716743" cy="1030046"/>
      </dsp:txXfrm>
    </dsp:sp>
    <dsp:sp modelId="{3EB7DD82-A09D-4218-B6D3-1CFE158003DE}">
      <dsp:nvSpPr>
        <dsp:cNvPr id="0" name=""/>
        <dsp:cNvSpPr/>
      </dsp:nvSpPr>
      <dsp:spPr>
        <a:xfrm>
          <a:off x="6210525" y="470101"/>
          <a:ext cx="364251" cy="91440"/>
        </a:xfrm>
        <a:custGeom>
          <a:avLst/>
          <a:gdLst/>
          <a:ahLst/>
          <a:cxnLst/>
          <a:rect l="0" t="0" r="0" b="0"/>
          <a:pathLst>
            <a:path>
              <a:moveTo>
                <a:pt x="0" y="45720"/>
              </a:moveTo>
              <a:lnTo>
                <a:pt x="364251" y="45720"/>
              </a:lnTo>
            </a:path>
          </a:pathLst>
        </a:custGeom>
        <a:noFill/>
        <a:ln w="12700" cap="rnd" cmpd="sng" algn="ctr">
          <a:solidFill>
            <a:schemeClr val="accent5">
              <a:hueOff val="623814"/>
              <a:satOff val="-12622"/>
              <a:lumOff val="39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82779" y="513846"/>
        <a:ext cx="19742" cy="3948"/>
      </dsp:txXfrm>
    </dsp:sp>
    <dsp:sp modelId="{D659EA31-7A99-47B7-B901-110E7C8FA4AC}">
      <dsp:nvSpPr>
        <dsp:cNvPr id="0" name=""/>
        <dsp:cNvSpPr/>
      </dsp:nvSpPr>
      <dsp:spPr>
        <a:xfrm>
          <a:off x="4495581" y="797"/>
          <a:ext cx="1716743" cy="1030046"/>
        </a:xfrm>
        <a:prstGeom prst="rect">
          <a:avLst/>
        </a:prstGeom>
        <a:solidFill>
          <a:schemeClr val="accent5">
            <a:hueOff val="554501"/>
            <a:satOff val="-11220"/>
            <a:lumOff val="3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dirty="0"/>
            <a:t>Data cleaning</a:t>
          </a:r>
        </a:p>
      </dsp:txBody>
      <dsp:txXfrm>
        <a:off x="4495581" y="797"/>
        <a:ext cx="1716743" cy="1030046"/>
      </dsp:txXfrm>
    </dsp:sp>
    <dsp:sp modelId="{3C5A678C-84E9-4D6C-8C7C-2FB441D23116}">
      <dsp:nvSpPr>
        <dsp:cNvPr id="0" name=""/>
        <dsp:cNvSpPr/>
      </dsp:nvSpPr>
      <dsp:spPr>
        <a:xfrm>
          <a:off x="1130763" y="1029044"/>
          <a:ext cx="6334785" cy="364251"/>
        </a:xfrm>
        <a:custGeom>
          <a:avLst/>
          <a:gdLst/>
          <a:ahLst/>
          <a:cxnLst/>
          <a:rect l="0" t="0" r="0" b="0"/>
          <a:pathLst>
            <a:path>
              <a:moveTo>
                <a:pt x="6334785" y="0"/>
              </a:moveTo>
              <a:lnTo>
                <a:pt x="6334785" y="199225"/>
              </a:lnTo>
              <a:lnTo>
                <a:pt x="0" y="199225"/>
              </a:lnTo>
              <a:lnTo>
                <a:pt x="0" y="364251"/>
              </a:lnTo>
            </a:path>
          </a:pathLst>
        </a:custGeom>
        <a:noFill/>
        <a:ln w="12700" cap="rnd" cmpd="sng" algn="ctr">
          <a:solidFill>
            <a:schemeClr val="accent5">
              <a:hueOff val="935721"/>
              <a:satOff val="-18933"/>
              <a:lumOff val="58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79" y="1209195"/>
        <a:ext cx="317353" cy="3948"/>
      </dsp:txXfrm>
    </dsp:sp>
    <dsp:sp modelId="{724C3C8B-4210-44F6-9306-153F8623B4D9}">
      <dsp:nvSpPr>
        <dsp:cNvPr id="0" name=""/>
        <dsp:cNvSpPr/>
      </dsp:nvSpPr>
      <dsp:spPr>
        <a:xfrm>
          <a:off x="6607176" y="797"/>
          <a:ext cx="1716743" cy="1030046"/>
        </a:xfrm>
        <a:prstGeom prst="rect">
          <a:avLst/>
        </a:prstGeom>
        <a:solidFill>
          <a:schemeClr val="accent5">
            <a:hueOff val="831752"/>
            <a:satOff val="-16830"/>
            <a:lumOff val="52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dirty="0"/>
            <a:t>Perform EDA</a:t>
          </a:r>
        </a:p>
      </dsp:txBody>
      <dsp:txXfrm>
        <a:off x="6607176" y="797"/>
        <a:ext cx="1716743" cy="1030046"/>
      </dsp:txXfrm>
    </dsp:sp>
    <dsp:sp modelId="{DB5BBD00-6A01-4BA7-9359-A644991E730F}">
      <dsp:nvSpPr>
        <dsp:cNvPr id="0" name=""/>
        <dsp:cNvSpPr/>
      </dsp:nvSpPr>
      <dsp:spPr>
        <a:xfrm>
          <a:off x="1987335" y="1894998"/>
          <a:ext cx="364251" cy="91440"/>
        </a:xfrm>
        <a:custGeom>
          <a:avLst/>
          <a:gdLst/>
          <a:ahLst/>
          <a:cxnLst/>
          <a:rect l="0" t="0" r="0" b="0"/>
          <a:pathLst>
            <a:path>
              <a:moveTo>
                <a:pt x="0" y="45720"/>
              </a:moveTo>
              <a:lnTo>
                <a:pt x="364251" y="45720"/>
              </a:lnTo>
            </a:path>
          </a:pathLst>
        </a:custGeom>
        <a:noFill/>
        <a:ln w="12700" cap="rnd" cmpd="sng" algn="ctr">
          <a:solidFill>
            <a:schemeClr val="accent5">
              <a:hueOff val="1247628"/>
              <a:satOff val="-25244"/>
              <a:lumOff val="7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59589" y="1938744"/>
        <a:ext cx="19742" cy="3948"/>
      </dsp:txXfrm>
    </dsp:sp>
    <dsp:sp modelId="{ED18F244-97BF-4D62-8D83-08F3B6544293}">
      <dsp:nvSpPr>
        <dsp:cNvPr id="0" name=""/>
        <dsp:cNvSpPr/>
      </dsp:nvSpPr>
      <dsp:spPr>
        <a:xfrm>
          <a:off x="272391" y="1425695"/>
          <a:ext cx="1716743" cy="1030046"/>
        </a:xfrm>
        <a:prstGeom prst="rect">
          <a:avLst/>
        </a:prstGeom>
        <a:solidFill>
          <a:schemeClr val="accent5">
            <a:hueOff val="1109003"/>
            <a:satOff val="-22440"/>
            <a:lumOff val="69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a:t>Feature selection</a:t>
          </a:r>
        </a:p>
      </dsp:txBody>
      <dsp:txXfrm>
        <a:off x="272391" y="1425695"/>
        <a:ext cx="1716743" cy="1030046"/>
      </dsp:txXfrm>
    </dsp:sp>
    <dsp:sp modelId="{5B01417D-2B33-4403-92D3-FF93E898EFA9}">
      <dsp:nvSpPr>
        <dsp:cNvPr id="0" name=""/>
        <dsp:cNvSpPr/>
      </dsp:nvSpPr>
      <dsp:spPr>
        <a:xfrm>
          <a:off x="4098930" y="1894998"/>
          <a:ext cx="364251" cy="91440"/>
        </a:xfrm>
        <a:custGeom>
          <a:avLst/>
          <a:gdLst/>
          <a:ahLst/>
          <a:cxnLst/>
          <a:rect l="0" t="0" r="0" b="0"/>
          <a:pathLst>
            <a:path>
              <a:moveTo>
                <a:pt x="0" y="45720"/>
              </a:moveTo>
              <a:lnTo>
                <a:pt x="364251" y="45720"/>
              </a:lnTo>
            </a:path>
          </a:pathLst>
        </a:custGeom>
        <a:noFill/>
        <a:ln w="12700" cap="rnd" cmpd="sng" algn="ctr">
          <a:solidFill>
            <a:schemeClr val="accent5">
              <a:hueOff val="1559535"/>
              <a:satOff val="-31556"/>
              <a:lumOff val="9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71184" y="1938744"/>
        <a:ext cx="19742" cy="3948"/>
      </dsp:txXfrm>
    </dsp:sp>
    <dsp:sp modelId="{580185C7-27C3-4EFF-9259-CBA4E6E3608F}">
      <dsp:nvSpPr>
        <dsp:cNvPr id="0" name=""/>
        <dsp:cNvSpPr/>
      </dsp:nvSpPr>
      <dsp:spPr>
        <a:xfrm>
          <a:off x="2383986" y="1425695"/>
          <a:ext cx="1716743" cy="1030046"/>
        </a:xfrm>
        <a:prstGeom prst="rect">
          <a:avLst/>
        </a:prstGeom>
        <a:solidFill>
          <a:schemeClr val="accent5">
            <a:hueOff val="1386253"/>
            <a:satOff val="-28049"/>
            <a:lumOff val="87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a:t>Build Model</a:t>
          </a:r>
        </a:p>
      </dsp:txBody>
      <dsp:txXfrm>
        <a:off x="2383986" y="1425695"/>
        <a:ext cx="1716743" cy="1030046"/>
      </dsp:txXfrm>
    </dsp:sp>
    <dsp:sp modelId="{01E725EF-798C-4FCF-9C8E-69108A708B63}">
      <dsp:nvSpPr>
        <dsp:cNvPr id="0" name=""/>
        <dsp:cNvSpPr/>
      </dsp:nvSpPr>
      <dsp:spPr>
        <a:xfrm>
          <a:off x="6210525" y="1894998"/>
          <a:ext cx="364251" cy="91440"/>
        </a:xfrm>
        <a:custGeom>
          <a:avLst/>
          <a:gdLst/>
          <a:ahLst/>
          <a:cxnLst/>
          <a:rect l="0" t="0" r="0" b="0"/>
          <a:pathLst>
            <a:path>
              <a:moveTo>
                <a:pt x="0" y="45720"/>
              </a:moveTo>
              <a:lnTo>
                <a:pt x="364251" y="45720"/>
              </a:lnTo>
            </a:path>
          </a:pathLst>
        </a:custGeom>
        <a:noFill/>
        <a:ln w="12700" cap="rnd" cmpd="sng" algn="ctr">
          <a:solidFill>
            <a:schemeClr val="accent5">
              <a:hueOff val="1871442"/>
              <a:satOff val="-37867"/>
              <a:lumOff val="117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82779" y="1938744"/>
        <a:ext cx="19742" cy="3948"/>
      </dsp:txXfrm>
    </dsp:sp>
    <dsp:sp modelId="{9358E0C5-B625-466F-90E6-BAA6282267E7}">
      <dsp:nvSpPr>
        <dsp:cNvPr id="0" name=""/>
        <dsp:cNvSpPr/>
      </dsp:nvSpPr>
      <dsp:spPr>
        <a:xfrm>
          <a:off x="4495581" y="1425695"/>
          <a:ext cx="1716743" cy="1030046"/>
        </a:xfrm>
        <a:prstGeom prst="rect">
          <a:avLst/>
        </a:prstGeom>
        <a:solidFill>
          <a:schemeClr val="accent5">
            <a:hueOff val="1663504"/>
            <a:satOff val="-33659"/>
            <a:lumOff val="10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a:t>Validate and measure model performance</a:t>
          </a:r>
        </a:p>
      </dsp:txBody>
      <dsp:txXfrm>
        <a:off x="4495581" y="1425695"/>
        <a:ext cx="1716743" cy="1030046"/>
      </dsp:txXfrm>
    </dsp:sp>
    <dsp:sp modelId="{286F66B1-2568-4A5A-9256-0FF08A2C43A1}">
      <dsp:nvSpPr>
        <dsp:cNvPr id="0" name=""/>
        <dsp:cNvSpPr/>
      </dsp:nvSpPr>
      <dsp:spPr>
        <a:xfrm>
          <a:off x="1130763" y="2453941"/>
          <a:ext cx="6334785" cy="364251"/>
        </a:xfrm>
        <a:custGeom>
          <a:avLst/>
          <a:gdLst/>
          <a:ahLst/>
          <a:cxnLst/>
          <a:rect l="0" t="0" r="0" b="0"/>
          <a:pathLst>
            <a:path>
              <a:moveTo>
                <a:pt x="6334785" y="0"/>
              </a:moveTo>
              <a:lnTo>
                <a:pt x="6334785" y="199225"/>
              </a:lnTo>
              <a:lnTo>
                <a:pt x="0" y="199225"/>
              </a:lnTo>
              <a:lnTo>
                <a:pt x="0" y="364251"/>
              </a:lnTo>
            </a:path>
          </a:pathLst>
        </a:custGeom>
        <a:noFill/>
        <a:ln w="12700" cap="rnd" cmpd="sng" algn="ctr">
          <a:solidFill>
            <a:schemeClr val="accent5">
              <a:hueOff val="2183349"/>
              <a:satOff val="-44178"/>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79" y="2634092"/>
        <a:ext cx="317353" cy="3948"/>
      </dsp:txXfrm>
    </dsp:sp>
    <dsp:sp modelId="{090139DB-1E8D-4931-AD34-2BCD1614E9E3}">
      <dsp:nvSpPr>
        <dsp:cNvPr id="0" name=""/>
        <dsp:cNvSpPr/>
      </dsp:nvSpPr>
      <dsp:spPr>
        <a:xfrm>
          <a:off x="6607176" y="1425695"/>
          <a:ext cx="1716743" cy="1030046"/>
        </a:xfrm>
        <a:prstGeom prst="rect">
          <a:avLst/>
        </a:prstGeom>
        <a:solidFill>
          <a:schemeClr val="accent5">
            <a:hueOff val="1940755"/>
            <a:satOff val="-39269"/>
            <a:lumOff val="122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a:t>Improve model performance</a:t>
          </a:r>
        </a:p>
      </dsp:txBody>
      <dsp:txXfrm>
        <a:off x="6607176" y="1425695"/>
        <a:ext cx="1716743" cy="1030046"/>
      </dsp:txXfrm>
    </dsp:sp>
    <dsp:sp modelId="{0911BC06-7611-40F5-A690-13291DD8FA61}">
      <dsp:nvSpPr>
        <dsp:cNvPr id="0" name=""/>
        <dsp:cNvSpPr/>
      </dsp:nvSpPr>
      <dsp:spPr>
        <a:xfrm>
          <a:off x="1987335" y="3319895"/>
          <a:ext cx="364251" cy="91440"/>
        </a:xfrm>
        <a:custGeom>
          <a:avLst/>
          <a:gdLst/>
          <a:ahLst/>
          <a:cxnLst/>
          <a:rect l="0" t="0" r="0" b="0"/>
          <a:pathLst>
            <a:path>
              <a:moveTo>
                <a:pt x="0" y="45720"/>
              </a:moveTo>
              <a:lnTo>
                <a:pt x="364251" y="45720"/>
              </a:lnTo>
            </a:path>
          </a:pathLst>
        </a:custGeom>
        <a:noFill/>
        <a:ln w="12700" cap="rnd" cmpd="sng" algn="ctr">
          <a:solidFill>
            <a:schemeClr val="accent5">
              <a:hueOff val="2495256"/>
              <a:satOff val="-50489"/>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59589" y="3363641"/>
        <a:ext cx="19742" cy="3948"/>
      </dsp:txXfrm>
    </dsp:sp>
    <dsp:sp modelId="{CD47FCB9-E83A-4132-8FA6-716FBBE9690B}">
      <dsp:nvSpPr>
        <dsp:cNvPr id="0" name=""/>
        <dsp:cNvSpPr/>
      </dsp:nvSpPr>
      <dsp:spPr>
        <a:xfrm>
          <a:off x="272391" y="2850592"/>
          <a:ext cx="1716743" cy="1030046"/>
        </a:xfrm>
        <a:prstGeom prst="rect">
          <a:avLst/>
        </a:prstGeom>
        <a:solidFill>
          <a:schemeClr val="accent5">
            <a:hueOff val="2218005"/>
            <a:satOff val="-44879"/>
            <a:lumOff val="13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a:t>Execute model for prediction</a:t>
          </a:r>
        </a:p>
      </dsp:txBody>
      <dsp:txXfrm>
        <a:off x="272391" y="2850592"/>
        <a:ext cx="1716743" cy="1030046"/>
      </dsp:txXfrm>
    </dsp:sp>
    <dsp:sp modelId="{5F8F8FFE-B1F4-463C-9FD8-75F875FF17D4}">
      <dsp:nvSpPr>
        <dsp:cNvPr id="0" name=""/>
        <dsp:cNvSpPr/>
      </dsp:nvSpPr>
      <dsp:spPr>
        <a:xfrm>
          <a:off x="2383986" y="2850592"/>
          <a:ext cx="1716743" cy="1030046"/>
        </a:xfrm>
        <a:prstGeom prst="rect">
          <a:avLst/>
        </a:prstGeom>
        <a:solidFill>
          <a:schemeClr val="accent5">
            <a:hueOff val="2495256"/>
            <a:satOff val="-50489"/>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122" tIns="88301" rIns="84122" bIns="88301" numCol="1" spcCol="1270" anchor="ctr" anchorCtr="0">
          <a:noAutofit/>
        </a:bodyPr>
        <a:lstStyle/>
        <a:p>
          <a:pPr marL="0" lvl="0" indent="0" algn="ctr" defTabSz="666750">
            <a:lnSpc>
              <a:spcPct val="90000"/>
            </a:lnSpc>
            <a:spcBef>
              <a:spcPct val="0"/>
            </a:spcBef>
            <a:spcAft>
              <a:spcPct val="35000"/>
            </a:spcAft>
            <a:buNone/>
          </a:pPr>
          <a:r>
            <a:rPr lang="en-US" sz="1500" kern="1200" dirty="0"/>
            <a:t>Select best model for our business Recommendation</a:t>
          </a:r>
        </a:p>
      </dsp:txBody>
      <dsp:txXfrm>
        <a:off x="2383986" y="2850592"/>
        <a:ext cx="1716743" cy="10300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2AFA2-9119-45E4-91E5-ED2959B1EF25}">
      <dsp:nvSpPr>
        <dsp:cNvPr id="0" name=""/>
        <dsp:cNvSpPr/>
      </dsp:nvSpPr>
      <dsp:spPr>
        <a:xfrm>
          <a:off x="1174"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C4B226-B488-4D94-926F-12834CA1C84F}">
      <dsp:nvSpPr>
        <dsp:cNvPr id="0" name=""/>
        <dsp:cNvSpPr/>
      </dsp:nvSpPr>
      <dsp:spPr>
        <a:xfrm>
          <a:off x="45906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Logistic Regression Model </a:t>
          </a:r>
        </a:p>
      </dsp:txBody>
      <dsp:txXfrm>
        <a:off x="535713" y="1032452"/>
        <a:ext cx="3967760" cy="2463577"/>
      </dsp:txXfrm>
    </dsp:sp>
    <dsp:sp modelId="{1FD1FA3A-82C0-45D9-8A01-F304A7F38F2C}">
      <dsp:nvSpPr>
        <dsp:cNvPr id="0" name=""/>
        <dsp:cNvSpPr/>
      </dsp:nvSpPr>
      <dsp:spPr>
        <a:xfrm>
          <a:off x="5038013"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908D4-08F5-4F9F-823E-D805DCC7C67B}">
      <dsp:nvSpPr>
        <dsp:cNvPr id="0" name=""/>
        <dsp:cNvSpPr/>
      </dsp:nvSpPr>
      <dsp:spPr>
        <a:xfrm>
          <a:off x="549590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Decision Tree</a:t>
          </a:r>
        </a:p>
      </dsp:txBody>
      <dsp:txXfrm>
        <a:off x="5572553" y="1032452"/>
        <a:ext cx="3967760" cy="24635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22T00:48:07.6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1,'0'4,"0"6,0 5,4 0,2 2,-1 2,4-2,-1 0,0 6,-3 2,-1 3,-2-1,7-4,2-2,0-5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22T00:48:10.78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837 1,'-814'0,"792"0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22T00:48:35.9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51,'1052'0,"-690"-26,-14 2,-317 24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22T00:49:03.64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1,'894'0,"-736"45,-110-35,-30-4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22T04:21:59.5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22T04:22:05.7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3429 240,'-966'0,"484"23,147-23,160 46,-64 11,-13-51,-437-8,455-20,232 22,0 0,0 0,0 0,0 0,0 0,0 0,0 0,-1-1,1 1,0-1,0 1,0-1,0 0,1 0,-1 0,0 0,0 0,0-1,1 1,-1 0,1-1,-1 1,1-1,0 1,-1-1,1 0,0 0,0 0,0 1,0-1,0 0,1 0,-1 0,1 0,-1 0,1-1,0 1,0 0,-1 0,1 0,1 0,-1 0,0 0,1 0,-1 0,1 0,-1 0,1 0,0 0,0 0,0 0,0 0,0 0,0 1,1-1,-1 0,2 0,32-33,1 1,2 2,1 2,1 1,2 2,2 2,-40 21,0 1,-1 0,1 0,0 1,1-1,-1 1,0 0,1 0,-1 0,1 1,0 0,-1 0,1 0,0 0,0 1,0 0,0 0,0 0,-1 0,1 1,0 0,0 0,-1 0,1 0,0 1,-1 0,1 0,-1 0,0 1,0-1,0 1,0 0,0 0,-1 0,1 1,-1-1,2 4,9 15,-12-17,0-2,1 1,-1 0,0 0,1-1,0 1,0-1,0 0,0 0,1 0,-1 0,1 0,0-1,0 0,-1 1,2-2,1 2,219 19,-101 10,-110-27,1 0,-1 0,1-2,1 0,-1 0,0-2,1 1,-1-2,1 0,-1-1,5-2,25 2,344-1,-362-2,-1-1,0-1,0-2,0 0,-1-2,-1-1,16-9,80-30,-48 27,1 2,1 5,0 2,1 4,1 3,0 3,2 3,286 4,-211 57,-45 22,-74-73,1-2,-1-1,1-1,0-2,27-2,-62-1,-1-1,0 1,0-1,0 0,1 1,-1-1,0 0,1 1,-1-1,1 0,-1 0,1 1,-1-1,1 0,-1 0,1 0,0 0,0 0,-1 0,1 0,0 0,0 0,0 1,0-1,0 0,0 0,0 0,0 0,0 0,1 0,-1 0,0 0,1 0,-1 0,0 1,1-1,-1 0,1 0,0 0,-1 1,1-1,-1 0,1 1,0-1,0 0,-1 1,1-1,0 1,0-1,0 1,0 0,-1-1,1 1,0 0,0-1,0 1,0 0,0 0,0 0,0 0,0 0,0 0,0 0,0 0,-106-47,-217 25,-1858 23,2157-1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22T00:49:59.0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0 173,'299'-80,"-114"39,-136 27,0 3,1 1,0 2,0 3,0 2,1 2,6 3,-23 1,-18-3,0 0,0 1,0 1,0 1,0 0,-1 1,1 0,-1 2,0 0,-1 0,1 1,-2 1,1 0,-1 1,3 3,-4 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22T00:50:14.59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1,'1039'0,"-1027"0,-1 0,1 1,0 0,0 1,-1 1,1 0,-1 0,0 1,0 0,0 1,0 0,-1 1,0 0,6 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313207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1537300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76791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3555523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7449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670456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4065241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352589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550713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97DE8C-DDE3-4D2A-846A-2B6EBD9F9F4B}"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2548100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97DE8C-DDE3-4D2A-846A-2B6EBD9F9F4B}"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1595300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97DE8C-DDE3-4D2A-846A-2B6EBD9F9F4B}"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284549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97DE8C-DDE3-4D2A-846A-2B6EBD9F9F4B}" type="datetimeFigureOut">
              <a:rPr lang="en-US" smtClean="0"/>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1234204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7DE8C-DDE3-4D2A-846A-2B6EBD9F9F4B}" type="datetimeFigureOut">
              <a:rPr lang="en-US" smtClean="0"/>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3898697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97DE8C-DDE3-4D2A-846A-2B6EBD9F9F4B}"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35449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D97DE8C-DDE3-4D2A-846A-2B6EBD9F9F4B}"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0CEFC-70A5-4E6F-952B-AB0951F201C1}" type="slidenum">
              <a:rPr lang="en-US" smtClean="0"/>
              <a:t>‹#›</a:t>
            </a:fld>
            <a:endParaRPr lang="en-US"/>
          </a:p>
        </p:txBody>
      </p:sp>
    </p:spTree>
    <p:extLst>
      <p:ext uri="{BB962C8B-B14F-4D97-AF65-F5344CB8AC3E}">
        <p14:creationId xmlns:p14="http://schemas.microsoft.com/office/powerpoint/2010/main" val="2346457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97DE8C-DDE3-4D2A-846A-2B6EBD9F9F4B}" type="datetimeFigureOut">
              <a:rPr lang="en-US" smtClean="0"/>
              <a:t>3/4/2020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4B0CEFC-70A5-4E6F-952B-AB0951F201C1}" type="slidenum">
              <a:rPr lang="en-US" smtClean="0"/>
              <a:t>‹#›</a:t>
            </a:fld>
            <a:endParaRPr lang="en-US"/>
          </a:p>
        </p:txBody>
      </p:sp>
    </p:spTree>
    <p:extLst>
      <p:ext uri="{BB962C8B-B14F-4D97-AF65-F5344CB8AC3E}">
        <p14:creationId xmlns:p14="http://schemas.microsoft.com/office/powerpoint/2010/main" val="270949128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3.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7.png"/><Relationship Id="rId7" Type="http://schemas.openxmlformats.org/officeDocument/2006/relationships/image" Target="../media/image28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70.png"/><Relationship Id="rId4" Type="http://schemas.openxmlformats.org/officeDocument/2006/relationships/customXml" Target="../ink/ink1.xml"/><Relationship Id="rId9"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ustomXml" Target="../ink/ink4.xml"/><Relationship Id="rId7" Type="http://schemas.openxmlformats.org/officeDocument/2006/relationships/customXml" Target="../ink/ink5.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customXml" Target="../ink/ink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8.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community.watsonanalytics.com/wp-content/uploads/2015/03/WA_Fn-UseC_-Telco-Customer-Churn.csv" TargetMode="External"/><Relationship Id="rId2" Type="http://schemas.openxmlformats.org/officeDocument/2006/relationships/hyperlink" Target="https://www.ibm.com/communities/analytics/watson-analytics-blog/predictive-insights-in-the-telco-customer-churn-data-s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B828-EA2D-4CB0-8291-DD9CD3765E4F}"/>
              </a:ext>
            </a:extLst>
          </p:cNvPr>
          <p:cNvSpPr>
            <a:spLocks noGrp="1"/>
          </p:cNvSpPr>
          <p:nvPr>
            <p:ph type="title"/>
          </p:nvPr>
        </p:nvSpPr>
        <p:spPr>
          <a:xfrm>
            <a:off x="535293" y="772740"/>
            <a:ext cx="10837330" cy="1811045"/>
          </a:xfrm>
        </p:spPr>
        <p:txBody>
          <a:bodyPr>
            <a:normAutofit fontScale="90000"/>
          </a:bodyPr>
          <a:lstStyle/>
          <a:p>
            <a:pPr algn="ctr"/>
            <a:br>
              <a:rPr lang="en-US" sz="5300" dirty="0">
                <a:latin typeface="Calibri" panose="020F0502020204030204" pitchFamily="34" charset="0"/>
                <a:cs typeface="Calibri" panose="020F0502020204030204" pitchFamily="34" charset="0"/>
              </a:rPr>
            </a:br>
            <a:br>
              <a:rPr lang="en-US" sz="5300" dirty="0">
                <a:latin typeface="Calibri" panose="020F0502020204030204" pitchFamily="34" charset="0"/>
                <a:cs typeface="Calibri" panose="020F0502020204030204" pitchFamily="34" charset="0"/>
              </a:rPr>
            </a:br>
            <a:r>
              <a:rPr lang="en-US" sz="5300" dirty="0">
                <a:latin typeface="Calibri" panose="020F0502020204030204" pitchFamily="34" charset="0"/>
                <a:cs typeface="Calibri" panose="020F0502020204030204" pitchFamily="34" charset="0"/>
              </a:rPr>
              <a:t>Term Project</a:t>
            </a:r>
            <a:br>
              <a:rPr lang="en-US" dirty="0"/>
            </a:br>
            <a:br>
              <a:rPr lang="en-US" dirty="0"/>
            </a:br>
            <a:r>
              <a:rPr lang="en-US" dirty="0"/>
              <a:t>   </a:t>
            </a:r>
            <a:br>
              <a:rPr lang="en-US" dirty="0"/>
            </a:br>
            <a:br>
              <a:rPr lang="en-US" dirty="0"/>
            </a:br>
            <a:br>
              <a:rPr lang="en-US" dirty="0">
                <a:solidFill>
                  <a:schemeClr val="accent2">
                    <a:lumMod val="50000"/>
                  </a:schemeClr>
                </a:solidFill>
                <a:latin typeface="Calibri" panose="020F0502020204030204" pitchFamily="34" charset="0"/>
                <a:cs typeface="Calibri" panose="020F0502020204030204" pitchFamily="34" charset="0"/>
              </a:rPr>
            </a:br>
            <a:br>
              <a:rPr lang="en-US" dirty="0"/>
            </a:br>
            <a:endParaRPr lang="en-US" dirty="0"/>
          </a:p>
        </p:txBody>
      </p:sp>
      <p:sp>
        <p:nvSpPr>
          <p:cNvPr id="3" name="Subtitle 2">
            <a:extLst>
              <a:ext uri="{FF2B5EF4-FFF2-40B4-BE49-F238E27FC236}">
                <a16:creationId xmlns:a16="http://schemas.microsoft.com/office/drawing/2014/main" id="{EFDEF1FD-86A4-4CB9-A52C-D0DCC12699CF}"/>
              </a:ext>
            </a:extLst>
          </p:cNvPr>
          <p:cNvSpPr>
            <a:spLocks noGrp="1"/>
          </p:cNvSpPr>
          <p:nvPr>
            <p:ph type="body" idx="1"/>
          </p:nvPr>
        </p:nvSpPr>
        <p:spPr>
          <a:xfrm>
            <a:off x="677334" y="3988961"/>
            <a:ext cx="11514665" cy="2598269"/>
          </a:xfrm>
        </p:spPr>
        <p:txBody>
          <a:bodyPr>
            <a:normAutofit/>
          </a:bodyPr>
          <a:lstStyle/>
          <a:p>
            <a:pPr algn="ctr"/>
            <a:endParaRPr lang="en-US" dirty="0">
              <a:solidFill>
                <a:schemeClr val="accent2">
                  <a:lumMod val="50000"/>
                </a:schemeClr>
              </a:solidFill>
              <a:latin typeface="Calibri" panose="020F0502020204030204" pitchFamily="34" charset="0"/>
              <a:cs typeface="Calibri" panose="020F0502020204030204" pitchFamily="34" charset="0"/>
            </a:endParaRPr>
          </a:p>
          <a:p>
            <a:pPr algn="r"/>
            <a:endParaRPr lang="en-US" dirty="0">
              <a:solidFill>
                <a:schemeClr val="accent2">
                  <a:lumMod val="50000"/>
                </a:schemeClr>
              </a:solidFill>
              <a:latin typeface="Calibri" panose="020F0502020204030204" pitchFamily="34" charset="0"/>
              <a:cs typeface="Calibri" panose="020F0502020204030204" pitchFamily="34" charset="0"/>
            </a:endParaRPr>
          </a:p>
          <a:p>
            <a:endParaRPr lang="en-US" dirty="0"/>
          </a:p>
          <a:p>
            <a:endParaRPr lang="en-US" dirty="0"/>
          </a:p>
        </p:txBody>
      </p:sp>
      <p:sp>
        <p:nvSpPr>
          <p:cNvPr id="6" name="Title 1">
            <a:extLst>
              <a:ext uri="{FF2B5EF4-FFF2-40B4-BE49-F238E27FC236}">
                <a16:creationId xmlns:a16="http://schemas.microsoft.com/office/drawing/2014/main" id="{A247AB68-6933-4FE6-9EBA-C37EC5365278}"/>
              </a:ext>
            </a:extLst>
          </p:cNvPr>
          <p:cNvSpPr txBox="1">
            <a:spLocks/>
          </p:cNvSpPr>
          <p:nvPr/>
        </p:nvSpPr>
        <p:spPr>
          <a:xfrm>
            <a:off x="1849187" y="1176291"/>
            <a:ext cx="8715240" cy="199072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4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solidFill>
                  <a:schemeClr val="accent2">
                    <a:lumMod val="75000"/>
                  </a:schemeClr>
                </a:solidFill>
                <a:latin typeface="Calibri" panose="020F0502020204030204" pitchFamily="34" charset="0"/>
                <a:cs typeface="Calibri" panose="020F0502020204030204" pitchFamily="34" charset="0"/>
              </a:rPr>
              <a:t>Telco Customer Churn Prediction</a:t>
            </a:r>
            <a:endParaRPr lang="en-US" sz="4800" dirty="0"/>
          </a:p>
        </p:txBody>
      </p:sp>
      <p:pic>
        <p:nvPicPr>
          <p:cNvPr id="5" name="Picture 4">
            <a:extLst>
              <a:ext uri="{FF2B5EF4-FFF2-40B4-BE49-F238E27FC236}">
                <a16:creationId xmlns:a16="http://schemas.microsoft.com/office/drawing/2014/main" id="{4BA17135-1BE2-4085-A875-5E8ECAA07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390" y="1880038"/>
            <a:ext cx="3133725" cy="1990725"/>
          </a:xfrm>
          <a:prstGeom prst="rect">
            <a:avLst/>
          </a:prstGeom>
        </p:spPr>
      </p:pic>
    </p:spTree>
    <p:extLst>
      <p:ext uri="{BB962C8B-B14F-4D97-AF65-F5344CB8AC3E}">
        <p14:creationId xmlns:p14="http://schemas.microsoft.com/office/powerpoint/2010/main" val="1178479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4B0914-5EC1-4BE3-B2ED-08C6E81D0828}"/>
              </a:ext>
            </a:extLst>
          </p:cNvPr>
          <p:cNvPicPr/>
          <p:nvPr/>
        </p:nvPicPr>
        <p:blipFill>
          <a:blip r:embed="rId2"/>
          <a:stretch>
            <a:fillRect/>
          </a:stretch>
        </p:blipFill>
        <p:spPr>
          <a:xfrm>
            <a:off x="1" y="829732"/>
            <a:ext cx="12192000" cy="6028267"/>
          </a:xfrm>
          <a:prstGeom prst="rect">
            <a:avLst/>
          </a:prstGeom>
        </p:spPr>
      </p:pic>
      <p:sp>
        <p:nvSpPr>
          <p:cNvPr id="5" name="TextBox 4">
            <a:extLst>
              <a:ext uri="{FF2B5EF4-FFF2-40B4-BE49-F238E27FC236}">
                <a16:creationId xmlns:a16="http://schemas.microsoft.com/office/drawing/2014/main" id="{DD6FFC8E-0410-42D1-A7C9-236D4EF4174E}"/>
              </a:ext>
            </a:extLst>
          </p:cNvPr>
          <p:cNvSpPr txBox="1"/>
          <p:nvPr/>
        </p:nvSpPr>
        <p:spPr>
          <a:xfrm>
            <a:off x="152400" y="-1"/>
            <a:ext cx="12039600" cy="646331"/>
          </a:xfrm>
          <a:prstGeom prst="rect">
            <a:avLst/>
          </a:prstGeom>
          <a:noFill/>
        </p:spPr>
        <p:txBody>
          <a:bodyPr wrap="square" rtlCol="0">
            <a:spAutoFit/>
          </a:bodyPr>
          <a:lstStyle/>
          <a:p>
            <a:pPr algn="ctr"/>
            <a:r>
              <a:rPr lang="en-US" sz="3600" b="1" u="sng" dirty="0">
                <a:solidFill>
                  <a:schemeClr val="accent2">
                    <a:lumMod val="50000"/>
                  </a:schemeClr>
                </a:solidFill>
                <a:latin typeface="Calibri" panose="020F0502020204030204" pitchFamily="34" charset="0"/>
                <a:cs typeface="Calibri" panose="020F0502020204030204" pitchFamily="34" charset="0"/>
              </a:rPr>
              <a:t>Services Revenues</a:t>
            </a:r>
          </a:p>
        </p:txBody>
      </p:sp>
    </p:spTree>
    <p:extLst>
      <p:ext uri="{BB962C8B-B14F-4D97-AF65-F5344CB8AC3E}">
        <p14:creationId xmlns:p14="http://schemas.microsoft.com/office/powerpoint/2010/main" val="51936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0A4A-DB26-449A-BCA1-1CB7FEBD5617}"/>
              </a:ext>
            </a:extLst>
          </p:cNvPr>
          <p:cNvSpPr>
            <a:spLocks noGrp="1"/>
          </p:cNvSpPr>
          <p:nvPr>
            <p:ph type="title"/>
          </p:nvPr>
        </p:nvSpPr>
        <p:spPr/>
        <p:txBody>
          <a:bodyPr>
            <a:normAutofit/>
          </a:bodyPr>
          <a:lstStyle/>
          <a:p>
            <a:r>
              <a:rPr lang="en-US"/>
              <a:t>SWOT Analysis(AT&amp;T)</a:t>
            </a:r>
          </a:p>
        </p:txBody>
      </p:sp>
      <p:graphicFrame>
        <p:nvGraphicFramePr>
          <p:cNvPr id="39" name="Content Placeholder 8">
            <a:extLst>
              <a:ext uri="{FF2B5EF4-FFF2-40B4-BE49-F238E27FC236}">
                <a16:creationId xmlns:a16="http://schemas.microsoft.com/office/drawing/2014/main" id="{82D4FA3E-B443-47F9-A24C-6C291B764697}"/>
              </a:ext>
            </a:extLst>
          </p:cNvPr>
          <p:cNvGraphicFramePr>
            <a:graphicFrameLocks noGrp="1"/>
          </p:cNvGraphicFramePr>
          <p:nvPr>
            <p:ph idx="1"/>
            <p:extLst>
              <p:ext uri="{D42A27DB-BD31-4B8C-83A1-F6EECF244321}">
                <p14:modId xmlns:p14="http://schemas.microsoft.com/office/powerpoint/2010/main" val="1278079220"/>
              </p:ext>
            </p:extLst>
          </p:nvPr>
        </p:nvGraphicFramePr>
        <p:xfrm>
          <a:off x="1797843" y="1853754"/>
          <a:ext cx="8596313" cy="4054564"/>
        </p:xfrm>
        <a:graphic>
          <a:graphicData uri="http://schemas.openxmlformats.org/drawingml/2006/table">
            <a:tbl>
              <a:tblPr firstRow="1" bandRow="1">
                <a:tableStyleId>{5C22544A-7EE6-4342-B048-85BDC9FD1C3A}</a:tableStyleId>
              </a:tblPr>
              <a:tblGrid>
                <a:gridCol w="4256503">
                  <a:extLst>
                    <a:ext uri="{9D8B030D-6E8A-4147-A177-3AD203B41FA5}">
                      <a16:colId xmlns:a16="http://schemas.microsoft.com/office/drawing/2014/main" val="470515742"/>
                    </a:ext>
                  </a:extLst>
                </a:gridCol>
                <a:gridCol w="4339810">
                  <a:extLst>
                    <a:ext uri="{9D8B030D-6E8A-4147-A177-3AD203B41FA5}">
                      <a16:colId xmlns:a16="http://schemas.microsoft.com/office/drawing/2014/main" val="769186457"/>
                    </a:ext>
                  </a:extLst>
                </a:gridCol>
              </a:tblGrid>
              <a:tr h="1721082">
                <a:tc>
                  <a:txBody>
                    <a:bodyPr/>
                    <a:lstStyle/>
                    <a:p>
                      <a:r>
                        <a:rPr lang="en-US" sz="1700" u="sng" dirty="0"/>
                        <a:t>Strengths</a:t>
                      </a:r>
                    </a:p>
                    <a:p>
                      <a:pPr marL="285750" indent="-285750">
                        <a:buFont typeface="Arial" panose="020B0604020202020204" pitchFamily="34" charset="0"/>
                        <a:buChar char="•"/>
                      </a:pPr>
                      <a:r>
                        <a:rPr lang="en-US" sz="1700" u="none" dirty="0"/>
                        <a:t>Brand value(</a:t>
                      </a:r>
                      <a:r>
                        <a:rPr lang="en-US" sz="1700" dirty="0"/>
                        <a:t>ranks 7</a:t>
                      </a:r>
                      <a:r>
                        <a:rPr lang="en-US" sz="1700" baseline="30000" dirty="0"/>
                        <a:t>th</a:t>
                      </a:r>
                      <a:r>
                        <a:rPr lang="en-US" sz="1700" dirty="0"/>
                        <a:t> in directory of brand Finance</a:t>
                      </a:r>
                      <a:r>
                        <a:rPr lang="en-US" sz="1700" u="none" dirty="0"/>
                        <a:t>)</a:t>
                      </a:r>
                    </a:p>
                    <a:p>
                      <a:pPr marL="285750" indent="-285750">
                        <a:buFont typeface="Arial" panose="020B0604020202020204" pitchFamily="34" charset="0"/>
                        <a:buChar char="•"/>
                      </a:pPr>
                      <a:r>
                        <a:rPr lang="en-US" sz="1700" u="none" dirty="0"/>
                        <a:t>Telecom industry Ranking(2</a:t>
                      </a:r>
                      <a:r>
                        <a:rPr lang="en-US" sz="1700" u="none" baseline="30000" dirty="0"/>
                        <a:t>nd</a:t>
                      </a:r>
                      <a:r>
                        <a:rPr lang="en-US" sz="1700" u="none" dirty="0"/>
                        <a:t> in world)</a:t>
                      </a:r>
                    </a:p>
                    <a:p>
                      <a:pPr marL="285750" indent="-285750">
                        <a:buFont typeface="Arial" panose="020B0604020202020204" pitchFamily="34" charset="0"/>
                        <a:buChar char="•"/>
                      </a:pPr>
                      <a:r>
                        <a:rPr lang="en-US" sz="1700" u="none" dirty="0"/>
                        <a:t>Diverse Business Portfolio</a:t>
                      </a:r>
                    </a:p>
                    <a:p>
                      <a:pPr marL="285750" indent="-285750">
                        <a:buFont typeface="Arial" panose="020B0604020202020204" pitchFamily="34" charset="0"/>
                        <a:buChar char="•"/>
                      </a:pPr>
                      <a:r>
                        <a:rPr lang="en-US" sz="1700" u="none" dirty="0"/>
                        <a:t>Wireless alternate use(ethernet/VPN)</a:t>
                      </a:r>
                    </a:p>
                    <a:p>
                      <a:pPr marL="285750" indent="-285750">
                        <a:buFont typeface="Arial" panose="020B0604020202020204" pitchFamily="34" charset="0"/>
                        <a:buChar char="•"/>
                      </a:pPr>
                      <a:r>
                        <a:rPr lang="en-US" sz="1700" u="none" dirty="0"/>
                        <a:t>Infrastructure</a:t>
                      </a:r>
                    </a:p>
                    <a:p>
                      <a:pPr marL="285750" indent="-285750">
                        <a:buFont typeface="Arial" panose="020B0604020202020204" pitchFamily="34" charset="0"/>
                        <a:buChar char="•"/>
                      </a:pPr>
                      <a:endParaRPr lang="en-US" sz="1700" u="none" dirty="0"/>
                    </a:p>
                  </a:txBody>
                  <a:tcPr marL="84183" marR="84183" marT="42091" marB="42091"/>
                </a:tc>
                <a:tc>
                  <a:txBody>
                    <a:bodyPr/>
                    <a:lstStyle/>
                    <a:p>
                      <a:r>
                        <a:rPr lang="en-US" sz="1700" u="sng" dirty="0"/>
                        <a:t>Weaknesses</a:t>
                      </a:r>
                    </a:p>
                    <a:p>
                      <a:pPr marL="285750" indent="-285750">
                        <a:buFont typeface="Arial" panose="020B0604020202020204" pitchFamily="34" charset="0"/>
                        <a:buChar char="•"/>
                      </a:pPr>
                      <a:r>
                        <a:rPr lang="en-US" sz="1700" dirty="0"/>
                        <a:t>Huge Falls in Financials(</a:t>
                      </a:r>
                      <a:r>
                        <a:rPr lang="en-US" sz="1700" b="0" i="0" kern="1200" dirty="0">
                          <a:solidFill>
                            <a:schemeClr val="lt1"/>
                          </a:solidFill>
                          <a:effectLst/>
                          <a:latin typeface="+mn-lt"/>
                          <a:ea typeface="+mn-ea"/>
                          <a:cs typeface="+mn-cs"/>
                        </a:rPr>
                        <a:t>AT&amp;T had registered a loss of $11.746 billion</a:t>
                      </a:r>
                      <a:r>
                        <a:rPr lang="en-US" sz="1700" dirty="0"/>
                        <a:t>)</a:t>
                      </a:r>
                    </a:p>
                    <a:p>
                      <a:pPr marL="285750" indent="-285750">
                        <a:buFont typeface="Arial" panose="020B0604020202020204" pitchFamily="34" charset="0"/>
                        <a:buChar char="•"/>
                      </a:pPr>
                      <a:r>
                        <a:rPr lang="en-US" sz="1700" dirty="0"/>
                        <a:t>Decline Voice calls(As opted for video calling)</a:t>
                      </a:r>
                    </a:p>
                  </a:txBody>
                  <a:tcPr marL="84183" marR="84183" marT="42091" marB="42091"/>
                </a:tc>
                <a:extLst>
                  <a:ext uri="{0D108BD9-81ED-4DB2-BD59-A6C34878D82A}">
                    <a16:rowId xmlns:a16="http://schemas.microsoft.com/office/drawing/2014/main" val="3638148232"/>
                  </a:ext>
                </a:extLst>
              </a:tr>
              <a:tr h="1633151">
                <a:tc>
                  <a:txBody>
                    <a:bodyPr/>
                    <a:lstStyle/>
                    <a:p>
                      <a:r>
                        <a:rPr lang="en-US" sz="1700" u="sng" dirty="0"/>
                        <a:t>Opportunities</a:t>
                      </a:r>
                    </a:p>
                    <a:p>
                      <a:pPr marL="285750" indent="-285750">
                        <a:buFont typeface="Arial" panose="020B0604020202020204" pitchFamily="34" charset="0"/>
                        <a:buChar char="•"/>
                      </a:pPr>
                      <a:r>
                        <a:rPr lang="en-US" sz="1700" u="none" dirty="0"/>
                        <a:t>Increased focus on Cloud computing</a:t>
                      </a:r>
                    </a:p>
                    <a:p>
                      <a:pPr marL="285750" indent="-285750">
                        <a:buFont typeface="Arial" panose="020B0604020202020204" pitchFamily="34" charset="0"/>
                        <a:buChar char="•"/>
                      </a:pPr>
                      <a:r>
                        <a:rPr lang="en-US" sz="1700" u="none" dirty="0"/>
                        <a:t>High Bandwidth for mobile subscribers</a:t>
                      </a:r>
                    </a:p>
                    <a:p>
                      <a:pPr marL="285750" indent="-285750">
                        <a:buFont typeface="Arial" panose="020B0604020202020204" pitchFamily="34" charset="0"/>
                        <a:buChar char="•"/>
                      </a:pPr>
                      <a:r>
                        <a:rPr lang="en-US" sz="1700" u="none" dirty="0"/>
                        <a:t>Acquisition(Direct TV/Nextel Mexico)</a:t>
                      </a:r>
                    </a:p>
                    <a:p>
                      <a:pPr marL="285750" indent="-285750">
                        <a:buFont typeface="Arial" panose="020B0604020202020204" pitchFamily="34" charset="0"/>
                        <a:buChar char="•"/>
                      </a:pPr>
                      <a:r>
                        <a:rPr lang="en-US" sz="1700" u="none" dirty="0"/>
                        <a:t>Improve Mobile broadband Capability</a:t>
                      </a:r>
                    </a:p>
                  </a:txBody>
                  <a:tcPr marL="84183" marR="84183" marT="42091" marB="42091"/>
                </a:tc>
                <a:tc>
                  <a:txBody>
                    <a:bodyPr/>
                    <a:lstStyle/>
                    <a:p>
                      <a:r>
                        <a:rPr lang="en-US" sz="1700" u="sng" dirty="0"/>
                        <a:t>Threats</a:t>
                      </a:r>
                    </a:p>
                    <a:p>
                      <a:pPr marL="285750" indent="-285750">
                        <a:buFont typeface="Arial" panose="020B0604020202020204" pitchFamily="34" charset="0"/>
                        <a:buChar char="•"/>
                      </a:pPr>
                      <a:r>
                        <a:rPr lang="en-US" sz="1700" u="none" dirty="0"/>
                        <a:t>Saturation</a:t>
                      </a:r>
                    </a:p>
                    <a:p>
                      <a:pPr marL="285750" indent="-285750">
                        <a:buFont typeface="Arial" panose="020B0604020202020204" pitchFamily="34" charset="0"/>
                        <a:buChar char="•"/>
                      </a:pPr>
                      <a:r>
                        <a:rPr lang="en-US" sz="1700" u="none" dirty="0"/>
                        <a:t>Competition(Verizon/Sprint/T-Mobile)</a:t>
                      </a:r>
                    </a:p>
                    <a:p>
                      <a:pPr marL="285750" indent="-285750">
                        <a:buFont typeface="Arial" panose="020B0604020202020204" pitchFamily="34" charset="0"/>
                        <a:buChar char="•"/>
                      </a:pPr>
                      <a:r>
                        <a:rPr lang="en-US" sz="1700" u="none" dirty="0"/>
                        <a:t>Laws and Regulations(International Operations – high irregularity in law and regulation)</a:t>
                      </a:r>
                    </a:p>
                  </a:txBody>
                  <a:tcPr marL="84183" marR="84183" marT="42091" marB="42091"/>
                </a:tc>
                <a:extLst>
                  <a:ext uri="{0D108BD9-81ED-4DB2-BD59-A6C34878D82A}">
                    <a16:rowId xmlns:a16="http://schemas.microsoft.com/office/drawing/2014/main" val="3409780398"/>
                  </a:ext>
                </a:extLst>
              </a:tr>
            </a:tbl>
          </a:graphicData>
        </a:graphic>
      </p:graphicFrame>
      <p:pic>
        <p:nvPicPr>
          <p:cNvPr id="31" name="Picture 30" descr="A close up of a sign&#10;&#10;Description generated with very high confidence">
            <a:extLst>
              <a:ext uri="{FF2B5EF4-FFF2-40B4-BE49-F238E27FC236}">
                <a16:creationId xmlns:a16="http://schemas.microsoft.com/office/drawing/2014/main" id="{C36E5146-C110-4816-951B-B61B1CB4F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6854" y="0"/>
            <a:ext cx="1715146" cy="1810551"/>
          </a:xfrm>
          <a:prstGeom prst="rect">
            <a:avLst/>
          </a:prstGeom>
        </p:spPr>
      </p:pic>
    </p:spTree>
    <p:extLst>
      <p:ext uri="{BB962C8B-B14F-4D97-AF65-F5344CB8AC3E}">
        <p14:creationId xmlns:p14="http://schemas.microsoft.com/office/powerpoint/2010/main" val="287687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704A-942B-4A2F-8D17-4F11DDA232C0}"/>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Business Understanding </a:t>
            </a:r>
          </a:p>
        </p:txBody>
      </p:sp>
      <p:sp>
        <p:nvSpPr>
          <p:cNvPr id="3" name="Content Placeholder 2">
            <a:extLst>
              <a:ext uri="{FF2B5EF4-FFF2-40B4-BE49-F238E27FC236}">
                <a16:creationId xmlns:a16="http://schemas.microsoft.com/office/drawing/2014/main" id="{5C9E8F13-E82A-4AB4-949C-32E8FDA5681E}"/>
              </a:ext>
            </a:extLst>
          </p:cNvPr>
          <p:cNvSpPr>
            <a:spLocks noGrp="1"/>
          </p:cNvSpPr>
          <p:nvPr>
            <p:ph idx="1"/>
          </p:nvPr>
        </p:nvSpPr>
        <p:spPr>
          <a:xfrm>
            <a:off x="673754" y="2160590"/>
            <a:ext cx="3973943" cy="3440110"/>
          </a:xfrm>
        </p:spPr>
        <p:txBody>
          <a:bodyPr>
            <a:normAutofit/>
          </a:bodyPr>
          <a:lstStyle/>
          <a:p>
            <a:r>
              <a:rPr lang="en-US" u="sng" dirty="0">
                <a:solidFill>
                  <a:schemeClr val="bg1"/>
                </a:solidFill>
              </a:rPr>
              <a:t>Industry</a:t>
            </a:r>
          </a:p>
          <a:p>
            <a:pPr marL="0" indent="0">
              <a:buNone/>
            </a:pPr>
            <a:r>
              <a:rPr lang="en-US" dirty="0">
                <a:solidFill>
                  <a:schemeClr val="bg1"/>
                </a:solidFill>
              </a:rPr>
              <a:t>Wireless and Telecommunication</a:t>
            </a:r>
          </a:p>
          <a:p>
            <a:pPr marL="0" indent="0">
              <a:buNone/>
            </a:pPr>
            <a:endParaRPr lang="en-US" dirty="0">
              <a:solidFill>
                <a:schemeClr val="bg1"/>
              </a:solidFill>
            </a:endParaRPr>
          </a:p>
          <a:p>
            <a:r>
              <a:rPr lang="en-US" u="sng" dirty="0">
                <a:solidFill>
                  <a:schemeClr val="bg1"/>
                </a:solidFill>
              </a:rPr>
              <a:t>Firm Name</a:t>
            </a:r>
          </a:p>
          <a:p>
            <a:pPr marL="0" indent="0">
              <a:buNone/>
            </a:pPr>
            <a:r>
              <a:rPr lang="en-US" dirty="0">
                <a:solidFill>
                  <a:schemeClr val="bg1"/>
                </a:solidFill>
              </a:rPr>
              <a:t>AT&amp;T</a:t>
            </a:r>
          </a:p>
          <a:p>
            <a:endParaRPr lang="en-US" dirty="0">
              <a:solidFill>
                <a:schemeClr val="bg1"/>
              </a:solidFill>
            </a:endParaRPr>
          </a:p>
          <a:p>
            <a:endParaRPr lang="en-US" dirty="0">
              <a:solidFill>
                <a:schemeClr val="bg1"/>
              </a:solidFill>
            </a:endParaRPr>
          </a:p>
        </p:txBody>
      </p:sp>
      <p:pic>
        <p:nvPicPr>
          <p:cNvPr id="1028" name="Picture 4" descr="Image result for at and t">
            <a:extLst>
              <a:ext uri="{FF2B5EF4-FFF2-40B4-BE49-F238E27FC236}">
                <a16:creationId xmlns:a16="http://schemas.microsoft.com/office/drawing/2014/main" id="{42D648A0-4BA4-4C99-83D0-A87185D27B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7616" y="972608"/>
            <a:ext cx="4900269" cy="4900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323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BDD44D-64FE-419F-AD33-FBAAC4938499}"/>
              </a:ext>
            </a:extLst>
          </p:cNvPr>
          <p:cNvSpPr>
            <a:spLocks noGrp="1"/>
          </p:cNvSpPr>
          <p:nvPr>
            <p:ph type="title"/>
          </p:nvPr>
        </p:nvSpPr>
        <p:spPr/>
        <p:txBody>
          <a:bodyPr>
            <a:normAutofit/>
          </a:bodyPr>
          <a:lstStyle/>
          <a:p>
            <a:r>
              <a:rPr lang="en-US" dirty="0"/>
              <a:t>Data Analysis and Understanding </a:t>
            </a:r>
          </a:p>
        </p:txBody>
      </p:sp>
      <p:graphicFrame>
        <p:nvGraphicFramePr>
          <p:cNvPr id="7" name="Content Placeholder 4">
            <a:extLst>
              <a:ext uri="{FF2B5EF4-FFF2-40B4-BE49-F238E27FC236}">
                <a16:creationId xmlns:a16="http://schemas.microsoft.com/office/drawing/2014/main" id="{90B35C40-FCD8-4480-98C6-59BEF1C9CE88}"/>
              </a:ext>
            </a:extLst>
          </p:cNvPr>
          <p:cNvGraphicFramePr>
            <a:graphicFrameLocks noGrp="1"/>
          </p:cNvGraphicFramePr>
          <p:nvPr>
            <p:ph idx="1"/>
            <p:extLst>
              <p:ext uri="{D42A27DB-BD31-4B8C-83A1-F6EECF244321}">
                <p14:modId xmlns:p14="http://schemas.microsoft.com/office/powerpoint/2010/main" val="3683827884"/>
              </p:ext>
            </p:extLst>
          </p:nvPr>
        </p:nvGraphicFramePr>
        <p:xfrm>
          <a:off x="1450975" y="2016124"/>
          <a:ext cx="9291638" cy="3609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460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3EB3-BF2F-4522-BACA-DB05FD23BEA2}"/>
              </a:ext>
            </a:extLst>
          </p:cNvPr>
          <p:cNvSpPr>
            <a:spLocks noGrp="1"/>
          </p:cNvSpPr>
          <p:nvPr>
            <p:ph type="title"/>
          </p:nvPr>
        </p:nvSpPr>
        <p:spPr>
          <a:xfrm>
            <a:off x="838200" y="365125"/>
            <a:ext cx="10515600" cy="859993"/>
          </a:xfrm>
        </p:spPr>
        <p:txBody>
          <a:bodyPr/>
          <a:lstStyle/>
          <a:p>
            <a:r>
              <a:rPr lang="en-US" dirty="0">
                <a:latin typeface="Calibri" panose="020F0502020204030204" pitchFamily="34" charset="0"/>
                <a:cs typeface="Calibri" panose="020F0502020204030204" pitchFamily="34" charset="0"/>
              </a:rPr>
              <a:t>Data Description</a:t>
            </a:r>
          </a:p>
        </p:txBody>
      </p:sp>
      <p:sp>
        <p:nvSpPr>
          <p:cNvPr id="3" name="Content Placeholder 2">
            <a:extLst>
              <a:ext uri="{FF2B5EF4-FFF2-40B4-BE49-F238E27FC236}">
                <a16:creationId xmlns:a16="http://schemas.microsoft.com/office/drawing/2014/main" id="{BFE11AAD-A1D8-4016-92D2-32DFF7AD2A39}"/>
              </a:ext>
            </a:extLst>
          </p:cNvPr>
          <p:cNvSpPr>
            <a:spLocks noGrp="1"/>
          </p:cNvSpPr>
          <p:nvPr>
            <p:ph idx="1"/>
          </p:nvPr>
        </p:nvSpPr>
        <p:spPr>
          <a:xfrm>
            <a:off x="838200" y="1225118"/>
            <a:ext cx="10515600" cy="5193437"/>
          </a:xfrm>
        </p:spPr>
        <p:txBody>
          <a:bodyPr>
            <a:normAutofit/>
          </a:bodyPr>
          <a:lstStyle/>
          <a:p>
            <a:endParaRPr lang="en-US" i="1"/>
          </a:p>
          <a:p>
            <a:endParaRPr lang="en-US" i="1"/>
          </a:p>
          <a:p>
            <a:endParaRPr lang="en-US" dirty="0"/>
          </a:p>
        </p:txBody>
      </p:sp>
      <p:pic>
        <p:nvPicPr>
          <p:cNvPr id="4" name="Picture 3">
            <a:extLst>
              <a:ext uri="{FF2B5EF4-FFF2-40B4-BE49-F238E27FC236}">
                <a16:creationId xmlns:a16="http://schemas.microsoft.com/office/drawing/2014/main" id="{7001E195-3198-40BD-AE19-11D00BF66017}"/>
              </a:ext>
            </a:extLst>
          </p:cNvPr>
          <p:cNvPicPr>
            <a:picLocks noChangeAspect="1"/>
          </p:cNvPicPr>
          <p:nvPr/>
        </p:nvPicPr>
        <p:blipFill>
          <a:blip r:embed="rId2"/>
          <a:stretch>
            <a:fillRect/>
          </a:stretch>
        </p:blipFill>
        <p:spPr>
          <a:xfrm>
            <a:off x="838200" y="1319212"/>
            <a:ext cx="8820705" cy="4572201"/>
          </a:xfrm>
          <a:prstGeom prst="rect">
            <a:avLst/>
          </a:prstGeom>
        </p:spPr>
      </p:pic>
    </p:spTree>
    <p:extLst>
      <p:ext uri="{BB962C8B-B14F-4D97-AF65-F5344CB8AC3E}">
        <p14:creationId xmlns:p14="http://schemas.microsoft.com/office/powerpoint/2010/main" val="4101376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A2C9F-7296-491D-BD01-2968A0AEC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309" y="1451362"/>
            <a:ext cx="8096333" cy="4576576"/>
          </a:xfrm>
          <a:prstGeom prst="rect">
            <a:avLst/>
          </a:prstGeom>
        </p:spPr>
      </p:pic>
      <p:sp>
        <p:nvSpPr>
          <p:cNvPr id="2" name="Title 1">
            <a:extLst>
              <a:ext uri="{FF2B5EF4-FFF2-40B4-BE49-F238E27FC236}">
                <a16:creationId xmlns:a16="http://schemas.microsoft.com/office/drawing/2014/main" id="{86983EB8-FCFB-4B60-8E7D-0C677CEA51FF}"/>
              </a:ext>
            </a:extLst>
          </p:cNvPr>
          <p:cNvSpPr>
            <a:spLocks noGrp="1"/>
          </p:cNvSpPr>
          <p:nvPr>
            <p:ph type="title"/>
          </p:nvPr>
        </p:nvSpPr>
        <p:spPr>
          <a:xfrm>
            <a:off x="625974" y="169662"/>
            <a:ext cx="8596668" cy="1320800"/>
          </a:xfrm>
        </p:spPr>
        <p:txBody>
          <a:bodyPr/>
          <a:lstStyle/>
          <a:p>
            <a:r>
              <a:rPr lang="en-US" dirty="0"/>
              <a:t>Data glimpse in R-Studio</a:t>
            </a:r>
          </a:p>
        </p:txBody>
      </p:sp>
    </p:spTree>
    <p:extLst>
      <p:ext uri="{BB962C8B-B14F-4D97-AF65-F5344CB8AC3E}">
        <p14:creationId xmlns:p14="http://schemas.microsoft.com/office/powerpoint/2010/main" val="249429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31D70B-3608-4236-8255-12AB9FFDDC6F}"/>
              </a:ext>
            </a:extLst>
          </p:cNvPr>
          <p:cNvSpPr txBox="1"/>
          <p:nvPr/>
        </p:nvSpPr>
        <p:spPr>
          <a:xfrm>
            <a:off x="139485" y="193729"/>
            <a:ext cx="11608230" cy="5765370"/>
          </a:xfrm>
          <a:prstGeom prst="rect">
            <a:avLst/>
          </a:prstGeom>
          <a:noFill/>
        </p:spPr>
        <p:txBody>
          <a:bodyPr wrap="square" rtlCol="0">
            <a:spAutoFit/>
          </a:bodyPr>
          <a:lstStyle/>
          <a:p>
            <a:endParaRPr lang="en-US" dirty="0"/>
          </a:p>
        </p:txBody>
      </p:sp>
      <p:pic>
        <p:nvPicPr>
          <p:cNvPr id="5" name="Picture 4">
            <a:extLst>
              <a:ext uri="{FF2B5EF4-FFF2-40B4-BE49-F238E27FC236}">
                <a16:creationId xmlns:a16="http://schemas.microsoft.com/office/drawing/2014/main" id="{B27CB474-A35E-4FBE-839C-8BE05FFD4DC7}"/>
              </a:ext>
            </a:extLst>
          </p:cNvPr>
          <p:cNvPicPr>
            <a:picLocks noChangeAspect="1"/>
          </p:cNvPicPr>
          <p:nvPr/>
        </p:nvPicPr>
        <p:blipFill rotWithShape="1">
          <a:blip r:embed="rId2"/>
          <a:srcRect t="31865" r="48326" b="22092"/>
          <a:stretch/>
        </p:blipFill>
        <p:spPr>
          <a:xfrm>
            <a:off x="2316997" y="1232113"/>
            <a:ext cx="7377193" cy="3998563"/>
          </a:xfrm>
          <a:prstGeom prst="rect">
            <a:avLst/>
          </a:prstGeom>
        </p:spPr>
      </p:pic>
      <p:sp>
        <p:nvSpPr>
          <p:cNvPr id="6" name="TextBox 5">
            <a:extLst>
              <a:ext uri="{FF2B5EF4-FFF2-40B4-BE49-F238E27FC236}">
                <a16:creationId xmlns:a16="http://schemas.microsoft.com/office/drawing/2014/main" id="{6F42E307-4A2E-4BC9-AEA0-AC765F4178EA}"/>
              </a:ext>
            </a:extLst>
          </p:cNvPr>
          <p:cNvSpPr txBox="1"/>
          <p:nvPr/>
        </p:nvSpPr>
        <p:spPr>
          <a:xfrm>
            <a:off x="364210" y="488196"/>
            <a:ext cx="7880888" cy="369332"/>
          </a:xfrm>
          <a:prstGeom prst="rect">
            <a:avLst/>
          </a:prstGeom>
          <a:noFill/>
        </p:spPr>
        <p:txBody>
          <a:bodyPr wrap="square" rtlCol="0">
            <a:spAutoFit/>
          </a:bodyPr>
          <a:lstStyle/>
          <a:p>
            <a:r>
              <a:rPr lang="en-US" dirty="0">
                <a:solidFill>
                  <a:schemeClr val="accent1"/>
                </a:solidFill>
              </a:rPr>
              <a:t>Descriptive Summary Statistics</a:t>
            </a:r>
          </a:p>
        </p:txBody>
      </p:sp>
    </p:spTree>
    <p:extLst>
      <p:ext uri="{BB962C8B-B14F-4D97-AF65-F5344CB8AC3E}">
        <p14:creationId xmlns:p14="http://schemas.microsoft.com/office/powerpoint/2010/main" val="182159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44D0FE-2DCF-4896-9C8E-6A97113C2E72}"/>
              </a:ext>
            </a:extLst>
          </p:cNvPr>
          <p:cNvPicPr>
            <a:picLocks noChangeAspect="1"/>
          </p:cNvPicPr>
          <p:nvPr/>
        </p:nvPicPr>
        <p:blipFill>
          <a:blip r:embed="rId2"/>
          <a:stretch>
            <a:fillRect/>
          </a:stretch>
        </p:blipFill>
        <p:spPr>
          <a:xfrm>
            <a:off x="142875" y="1113093"/>
            <a:ext cx="10901643" cy="5101969"/>
          </a:xfrm>
          <a:prstGeom prst="rect">
            <a:avLst/>
          </a:prstGeom>
        </p:spPr>
      </p:pic>
    </p:spTree>
    <p:extLst>
      <p:ext uri="{BB962C8B-B14F-4D97-AF65-F5344CB8AC3E}">
        <p14:creationId xmlns:p14="http://schemas.microsoft.com/office/powerpoint/2010/main" val="2154010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7FADABFD-C4A8-4418-B9C9-B411E6EEC041}"/>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algn="ctr"/>
            <a:r>
              <a:rPr lang="en-US" sz="4800" kern="1200" dirty="0">
                <a:solidFill>
                  <a:schemeClr val="accent1"/>
                </a:solidFill>
                <a:latin typeface="+mj-lt"/>
                <a:ea typeface="+mj-ea"/>
                <a:cs typeface="+mj-cs"/>
              </a:rPr>
              <a:t>Visualizing statistics</a:t>
            </a:r>
          </a:p>
        </p:txBody>
      </p:sp>
      <p:pic>
        <p:nvPicPr>
          <p:cNvPr id="8" name="Picture Placeholder 7" descr="A close up of a sign&#10;&#10;Description generated with very high confidence">
            <a:extLst>
              <a:ext uri="{FF2B5EF4-FFF2-40B4-BE49-F238E27FC236}">
                <a16:creationId xmlns:a16="http://schemas.microsoft.com/office/drawing/2014/main" id="{8C2A10CC-5C41-4015-A9CD-08A4E8FF2D9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8557" b="4653"/>
          <a:stretch/>
        </p:blipFill>
        <p:spPr>
          <a:xfrm>
            <a:off x="1600201" y="1811045"/>
            <a:ext cx="7425781" cy="2440910"/>
          </a:xfrm>
          <a:prstGeom prst="rect">
            <a:avLst/>
          </a:prstGeom>
        </p:spPr>
      </p:pic>
    </p:spTree>
    <p:extLst>
      <p:ext uri="{BB962C8B-B14F-4D97-AF65-F5344CB8AC3E}">
        <p14:creationId xmlns:p14="http://schemas.microsoft.com/office/powerpoint/2010/main" val="179741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4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itle 4">
            <a:extLst>
              <a:ext uri="{FF2B5EF4-FFF2-40B4-BE49-F238E27FC236}">
                <a16:creationId xmlns:a16="http://schemas.microsoft.com/office/drawing/2014/main" id="{E141FC8D-7FCA-4D8F-8F11-C8128CA85B92}"/>
              </a:ext>
            </a:extLst>
          </p:cNvPr>
          <p:cNvSpPr>
            <a:spLocks noGrp="1"/>
          </p:cNvSpPr>
          <p:nvPr>
            <p:ph type="title"/>
          </p:nvPr>
        </p:nvSpPr>
        <p:spPr>
          <a:xfrm>
            <a:off x="981454" y="219313"/>
            <a:ext cx="8369424" cy="697038"/>
          </a:xfrm>
        </p:spPr>
        <p:txBody>
          <a:bodyPr vert="horz" lIns="91440" tIns="45720" rIns="91440" bIns="45720" rtlCol="0" anchor="b">
            <a:normAutofit fontScale="90000"/>
          </a:bodyPr>
          <a:lstStyle/>
          <a:p>
            <a:r>
              <a:rPr lang="en-US" sz="4800" kern="1200" dirty="0">
                <a:solidFill>
                  <a:schemeClr val="accent1"/>
                </a:solidFill>
                <a:latin typeface="+mj-lt"/>
                <a:ea typeface="+mj-ea"/>
                <a:cs typeface="+mj-cs"/>
              </a:rPr>
              <a:t>Churn Percent</a:t>
            </a:r>
          </a:p>
        </p:txBody>
      </p:sp>
      <p:sp>
        <p:nvSpPr>
          <p:cNvPr id="24" name="Content Placeholder 23">
            <a:extLst>
              <a:ext uri="{FF2B5EF4-FFF2-40B4-BE49-F238E27FC236}">
                <a16:creationId xmlns:a16="http://schemas.microsoft.com/office/drawing/2014/main" id="{13C6B413-48EC-49B6-A49D-C2A6A8289405}"/>
              </a:ext>
            </a:extLst>
          </p:cNvPr>
          <p:cNvSpPr>
            <a:spLocks noGrp="1"/>
          </p:cNvSpPr>
          <p:nvPr>
            <p:ph idx="1"/>
          </p:nvPr>
        </p:nvSpPr>
        <p:spPr>
          <a:xfrm>
            <a:off x="981455" y="5347292"/>
            <a:ext cx="8292546" cy="924259"/>
          </a:xfrm>
        </p:spPr>
        <p:txBody>
          <a:bodyPr vert="horz" lIns="91440" tIns="45720" rIns="91440" bIns="45720" rtlCol="0" anchor="t">
            <a:normAutofit lnSpcReduction="10000"/>
          </a:bodyPr>
          <a:lstStyle/>
          <a:p>
            <a:pPr marL="0" indent="0">
              <a:lnSpc>
                <a:spcPct val="90000"/>
              </a:lnSpc>
              <a:buNone/>
            </a:pPr>
            <a:r>
              <a:rPr lang="en-US" dirty="0">
                <a:solidFill>
                  <a:schemeClr val="tx1">
                    <a:lumMod val="50000"/>
                    <a:lumOff val="50000"/>
                  </a:schemeClr>
                </a:solidFill>
              </a:rPr>
              <a:t>Observation:</a:t>
            </a:r>
          </a:p>
          <a:p>
            <a:pPr marL="0" indent="0">
              <a:lnSpc>
                <a:spcPct val="90000"/>
              </a:lnSpc>
              <a:buNone/>
            </a:pPr>
            <a:r>
              <a:rPr lang="en-US" dirty="0">
                <a:solidFill>
                  <a:schemeClr val="tx1">
                    <a:lumMod val="50000"/>
                    <a:lumOff val="50000"/>
                  </a:schemeClr>
                </a:solidFill>
              </a:rPr>
              <a:t>Churn columns tells us about the number of customers who left within last month is </a:t>
            </a:r>
            <a:r>
              <a:rPr lang="en-US" b="1" i="1" dirty="0">
                <a:solidFill>
                  <a:schemeClr val="tx1">
                    <a:lumMod val="50000"/>
                    <a:lumOff val="50000"/>
                  </a:schemeClr>
                </a:solidFill>
              </a:rPr>
              <a:t>around 26%.</a:t>
            </a:r>
          </a:p>
        </p:txBody>
      </p:sp>
      <p:pic>
        <p:nvPicPr>
          <p:cNvPr id="22" name="Content Placeholder 7" descr="A screenshot of a cell phone&#10;&#10;Description generated with high confidence">
            <a:extLst>
              <a:ext uri="{FF2B5EF4-FFF2-40B4-BE49-F238E27FC236}">
                <a16:creationId xmlns:a16="http://schemas.microsoft.com/office/drawing/2014/main" id="{6808ED7D-7F05-4437-A586-984A74533716}"/>
              </a:ext>
            </a:extLst>
          </p:cNvPr>
          <p:cNvPicPr>
            <a:picLocks noChangeAspect="1"/>
          </p:cNvPicPr>
          <p:nvPr/>
        </p:nvPicPr>
        <p:blipFill>
          <a:blip r:embed="rId2"/>
          <a:stretch>
            <a:fillRect/>
          </a:stretch>
        </p:blipFill>
        <p:spPr>
          <a:xfrm>
            <a:off x="1464777" y="1310643"/>
            <a:ext cx="6714023" cy="3642357"/>
          </a:xfrm>
          <a:prstGeom prst="rect">
            <a:avLst/>
          </a:prstGeom>
        </p:spPr>
      </p:pic>
    </p:spTree>
    <p:extLst>
      <p:ext uri="{BB962C8B-B14F-4D97-AF65-F5344CB8AC3E}">
        <p14:creationId xmlns:p14="http://schemas.microsoft.com/office/powerpoint/2010/main" val="196216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86A2-8BC5-4BC3-8CB7-C691E57207DE}"/>
              </a:ext>
            </a:extLst>
          </p:cNvPr>
          <p:cNvSpPr>
            <a:spLocks noGrp="1"/>
          </p:cNvSpPr>
          <p:nvPr>
            <p:ph type="title"/>
          </p:nvPr>
        </p:nvSpPr>
        <p:spPr>
          <a:xfrm>
            <a:off x="1242352" y="285327"/>
            <a:ext cx="9291215" cy="669174"/>
          </a:xfrm>
        </p:spPr>
        <p:txBody>
          <a:bodyPr/>
          <a:lstStyle/>
          <a:p>
            <a:r>
              <a:rPr lang="en-US" dirty="0"/>
              <a:t>Overview of Project</a:t>
            </a:r>
          </a:p>
        </p:txBody>
      </p:sp>
      <p:sp>
        <p:nvSpPr>
          <p:cNvPr id="3" name="Content Placeholder 2">
            <a:extLst>
              <a:ext uri="{FF2B5EF4-FFF2-40B4-BE49-F238E27FC236}">
                <a16:creationId xmlns:a16="http://schemas.microsoft.com/office/drawing/2014/main" id="{D787ACC6-EE5A-4FCB-A982-8E9352CE17A5}"/>
              </a:ext>
            </a:extLst>
          </p:cNvPr>
          <p:cNvSpPr>
            <a:spLocks noGrp="1"/>
          </p:cNvSpPr>
          <p:nvPr>
            <p:ph idx="1"/>
          </p:nvPr>
        </p:nvSpPr>
        <p:spPr>
          <a:xfrm>
            <a:off x="209227" y="1473693"/>
            <a:ext cx="11623729" cy="3453908"/>
          </a:xfrm>
        </p:spPr>
        <p:txBody>
          <a:bodyPr>
            <a:normAutofit/>
          </a:bodyPr>
          <a:lstStyle/>
          <a:p>
            <a:pPr marL="285750" indent="-285750" algn="just">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dirty="0">
                <a:latin typeface="Calibri" panose="020F0502020204030204" pitchFamily="34" charset="0"/>
                <a:cs typeface="Calibri" panose="020F0502020204030204" pitchFamily="34" charset="0"/>
              </a:rPr>
              <a:t>To build a predictive model to </a:t>
            </a:r>
            <a:r>
              <a:rPr lang="en-US" b="1" dirty="0">
                <a:latin typeface="Calibri" panose="020F0502020204030204" pitchFamily="34" charset="0"/>
                <a:cs typeface="Calibri" panose="020F0502020204030204" pitchFamily="34" charset="0"/>
              </a:rPr>
              <a:t>predict the customer churn rate </a:t>
            </a:r>
            <a:r>
              <a:rPr lang="en-US" dirty="0">
                <a:latin typeface="Calibri" panose="020F0502020204030204" pitchFamily="34" charset="0"/>
                <a:cs typeface="Calibri" panose="020F0502020204030204" pitchFamily="34" charset="0"/>
              </a:rPr>
              <a:t>based on the given attributes in the data set.</a:t>
            </a:r>
          </a:p>
          <a:p>
            <a:pPr marL="285750" indent="-285750" algn="just">
              <a:buFont typeface="Wingdings" panose="05000000000000000000" pitchFamily="2" charset="2"/>
              <a:buChar char="§"/>
            </a:pPr>
            <a:r>
              <a:rPr lang="en-US" dirty="0">
                <a:latin typeface="Calibri" panose="020F0502020204030204" pitchFamily="34" charset="0"/>
                <a:cs typeface="Calibri" panose="020F0502020204030204" pitchFamily="34" charset="0"/>
              </a:rPr>
              <a:t>To </a:t>
            </a:r>
            <a:r>
              <a:rPr lang="en-US" b="1" dirty="0">
                <a:latin typeface="Calibri" panose="020F0502020204030204" pitchFamily="34" charset="0"/>
                <a:cs typeface="Calibri" panose="020F0502020204030204" pitchFamily="34" charset="0"/>
              </a:rPr>
              <a:t>find the attributes </a:t>
            </a:r>
            <a:r>
              <a:rPr lang="en-US" dirty="0">
                <a:latin typeface="Calibri" panose="020F0502020204030204" pitchFamily="34" charset="0"/>
                <a:cs typeface="Calibri" panose="020F0502020204030204" pitchFamily="34" charset="0"/>
              </a:rPr>
              <a:t>that positively and negatively affect churn rate and provide recommendation to retain the customers.</a:t>
            </a:r>
          </a:p>
          <a:p>
            <a:pPr marL="0" indent="0" algn="ctr">
              <a:buNone/>
            </a:pPr>
            <a:endParaRPr lang="en-US" b="1" u="sng" dirty="0"/>
          </a:p>
          <a:p>
            <a:pPr marL="0" indent="0">
              <a:buNone/>
            </a:pPr>
            <a:endParaRPr lang="en-US" dirty="0"/>
          </a:p>
          <a:p>
            <a:endParaRPr lang="en-US" dirty="0"/>
          </a:p>
        </p:txBody>
      </p:sp>
      <p:sp>
        <p:nvSpPr>
          <p:cNvPr id="4" name="TextBox 3">
            <a:extLst>
              <a:ext uri="{FF2B5EF4-FFF2-40B4-BE49-F238E27FC236}">
                <a16:creationId xmlns:a16="http://schemas.microsoft.com/office/drawing/2014/main" id="{3D0AE20B-23C4-49EA-A6C6-9971B0F61494}"/>
              </a:ext>
            </a:extLst>
          </p:cNvPr>
          <p:cNvSpPr txBox="1"/>
          <p:nvPr/>
        </p:nvSpPr>
        <p:spPr>
          <a:xfrm>
            <a:off x="1224366" y="1201119"/>
            <a:ext cx="8958020" cy="461665"/>
          </a:xfrm>
          <a:prstGeom prst="rect">
            <a:avLst/>
          </a:prstGeom>
          <a:noFill/>
        </p:spPr>
        <p:txBody>
          <a:bodyPr wrap="square" rtlCol="0">
            <a:spAutoFit/>
          </a:bodyPr>
          <a:lstStyle/>
          <a:p>
            <a:pPr algn="ctr"/>
            <a:r>
              <a:rPr lang="en-US" sz="2400" b="1" dirty="0">
                <a:solidFill>
                  <a:schemeClr val="accent1">
                    <a:lumMod val="60000"/>
                    <a:lumOff val="40000"/>
                  </a:schemeClr>
                </a:solidFill>
                <a:cs typeface="Calibri" panose="020F0502020204030204" pitchFamily="34" charset="0"/>
              </a:rPr>
              <a:t>Goals and Objectives</a:t>
            </a:r>
            <a:endParaRPr lang="en-US" sz="2400" b="1" u="sng" dirty="0">
              <a:solidFill>
                <a:schemeClr val="accent2"/>
              </a:solidFill>
            </a:endParaRPr>
          </a:p>
        </p:txBody>
      </p:sp>
      <p:pic>
        <p:nvPicPr>
          <p:cNvPr id="6" name="Picture 5">
            <a:extLst>
              <a:ext uri="{FF2B5EF4-FFF2-40B4-BE49-F238E27FC236}">
                <a16:creationId xmlns:a16="http://schemas.microsoft.com/office/drawing/2014/main" id="{13A07950-1F5C-409E-8D19-0F7F2526B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002" y="2915073"/>
            <a:ext cx="4335262" cy="3251447"/>
          </a:xfrm>
          <a:prstGeom prst="rect">
            <a:avLst/>
          </a:prstGeom>
        </p:spPr>
      </p:pic>
    </p:spTree>
    <p:extLst>
      <p:ext uri="{BB962C8B-B14F-4D97-AF65-F5344CB8AC3E}">
        <p14:creationId xmlns:p14="http://schemas.microsoft.com/office/powerpoint/2010/main" val="1930227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0" name="Straight Connector 6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Isosceles Triangle 7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7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4" name="Rectangle 8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Isosceles Triangle 8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itle 5">
            <a:extLst>
              <a:ext uri="{FF2B5EF4-FFF2-40B4-BE49-F238E27FC236}">
                <a16:creationId xmlns:a16="http://schemas.microsoft.com/office/drawing/2014/main" id="{A2F545B8-6FE2-45D4-878D-D12B8BB73035}"/>
              </a:ext>
            </a:extLst>
          </p:cNvPr>
          <p:cNvSpPr>
            <a:spLocks noGrp="1"/>
          </p:cNvSpPr>
          <p:nvPr>
            <p:ph type="title"/>
          </p:nvPr>
        </p:nvSpPr>
        <p:spPr>
          <a:xfrm>
            <a:off x="5869896" y="239697"/>
            <a:ext cx="6185980" cy="1339578"/>
          </a:xfrm>
        </p:spPr>
        <p:txBody>
          <a:bodyPr vert="horz" lIns="91440" tIns="45720" rIns="91440" bIns="45720" rtlCol="0" anchor="ctr">
            <a:normAutofit/>
          </a:bodyPr>
          <a:lstStyle/>
          <a:p>
            <a:pPr>
              <a:lnSpc>
                <a:spcPct val="90000"/>
              </a:lnSpc>
            </a:pPr>
            <a:r>
              <a:rPr lang="en-US" sz="3100" dirty="0">
                <a:solidFill>
                  <a:schemeClr val="accent2">
                    <a:lumMod val="50000"/>
                  </a:schemeClr>
                </a:solidFill>
              </a:rPr>
              <a:t>Bar Plots for the independent (categorical) variables</a:t>
            </a:r>
          </a:p>
        </p:txBody>
      </p:sp>
      <p:sp>
        <p:nvSpPr>
          <p:cNvPr id="5" name="TextBox 4">
            <a:extLst>
              <a:ext uri="{FF2B5EF4-FFF2-40B4-BE49-F238E27FC236}">
                <a16:creationId xmlns:a16="http://schemas.microsoft.com/office/drawing/2014/main" id="{0F656D0B-04AB-4C69-9FAE-8DC2574F614F}"/>
              </a:ext>
            </a:extLst>
          </p:cNvPr>
          <p:cNvSpPr txBox="1"/>
          <p:nvPr/>
        </p:nvSpPr>
        <p:spPr>
          <a:xfrm>
            <a:off x="485246" y="1109709"/>
            <a:ext cx="4162452" cy="4490991"/>
          </a:xfrm>
          <a:prstGeom prst="rect">
            <a:avLst/>
          </a:prstGeom>
        </p:spPr>
        <p:txBody>
          <a:bodyPr vert="horz" lIns="91440" tIns="45720" rIns="91440" bIns="45720" rtlCol="0">
            <a:normAutofit fontScale="47500" lnSpcReduction="20000"/>
          </a:bodyPr>
          <a:lstStyle/>
          <a:p>
            <a:pPr>
              <a:lnSpc>
                <a:spcPct val="90000"/>
              </a:lnSpc>
              <a:spcBef>
                <a:spcPts val="1000"/>
              </a:spcBef>
              <a:buClr>
                <a:schemeClr val="accent1"/>
              </a:buClr>
              <a:buSzPct val="80000"/>
            </a:pPr>
            <a:r>
              <a:rPr lang="en-US" sz="4200" dirty="0">
                <a:solidFill>
                  <a:schemeClr val="bg1"/>
                </a:solidFill>
              </a:rPr>
              <a:t>Observation:</a:t>
            </a:r>
          </a:p>
          <a:p>
            <a:pPr marL="285750" indent="-285750">
              <a:lnSpc>
                <a:spcPct val="90000"/>
              </a:lnSpc>
              <a:spcBef>
                <a:spcPts val="1000"/>
              </a:spcBef>
              <a:buClr>
                <a:schemeClr val="accent1"/>
              </a:buClr>
              <a:buSzPct val="80000"/>
              <a:buFont typeface="Wingdings 3" charset="2"/>
              <a:buChar char=""/>
            </a:pPr>
            <a:r>
              <a:rPr lang="en-US" sz="4200" dirty="0">
                <a:solidFill>
                  <a:schemeClr val="bg1"/>
                </a:solidFill>
              </a:rPr>
              <a:t>Gender- The churn percent is equal in both male and female</a:t>
            </a:r>
          </a:p>
          <a:p>
            <a:pPr marL="285750" indent="-285750">
              <a:lnSpc>
                <a:spcPct val="90000"/>
              </a:lnSpc>
              <a:spcBef>
                <a:spcPts val="1000"/>
              </a:spcBef>
              <a:buClr>
                <a:schemeClr val="accent1"/>
              </a:buClr>
              <a:buSzPct val="80000"/>
              <a:buFont typeface="Wingdings 3" charset="2"/>
              <a:buChar char=""/>
            </a:pPr>
            <a:r>
              <a:rPr lang="en-US" sz="4200" dirty="0">
                <a:solidFill>
                  <a:schemeClr val="bg1"/>
                </a:solidFill>
              </a:rPr>
              <a:t>The churn rate is higher in senior citizens</a:t>
            </a:r>
          </a:p>
          <a:p>
            <a:pPr marL="285750" indent="-285750">
              <a:lnSpc>
                <a:spcPct val="90000"/>
              </a:lnSpc>
              <a:spcBef>
                <a:spcPts val="1000"/>
              </a:spcBef>
              <a:buClr>
                <a:schemeClr val="accent1"/>
              </a:buClr>
              <a:buSzPct val="80000"/>
              <a:buFont typeface="Wingdings 3" charset="2"/>
              <a:buChar char=""/>
            </a:pPr>
            <a:r>
              <a:rPr lang="en-US" sz="4200" dirty="0">
                <a:solidFill>
                  <a:schemeClr val="bg1"/>
                </a:solidFill>
              </a:rPr>
              <a:t>Customers with a partner has a lesser churn percent</a:t>
            </a:r>
          </a:p>
          <a:p>
            <a:pPr marL="285750" indent="-285750">
              <a:lnSpc>
                <a:spcPct val="90000"/>
              </a:lnSpc>
              <a:spcBef>
                <a:spcPts val="1000"/>
              </a:spcBef>
              <a:buClr>
                <a:schemeClr val="accent1"/>
              </a:buClr>
              <a:buSzPct val="80000"/>
              <a:buFont typeface="Wingdings 3" charset="2"/>
              <a:buChar char=""/>
            </a:pPr>
            <a:r>
              <a:rPr lang="en-US" sz="4200" dirty="0">
                <a:solidFill>
                  <a:schemeClr val="bg1"/>
                </a:solidFill>
              </a:rPr>
              <a:t>Customers with a dependent has a lesser churn percent</a:t>
            </a:r>
          </a:p>
          <a:p>
            <a:pPr marL="285750" indent="-285750">
              <a:lnSpc>
                <a:spcPct val="90000"/>
              </a:lnSpc>
              <a:spcBef>
                <a:spcPts val="1000"/>
              </a:spcBef>
              <a:buClr>
                <a:schemeClr val="accent1"/>
              </a:buClr>
              <a:buSzPct val="80000"/>
              <a:buFont typeface="Wingdings 3" charset="2"/>
              <a:buChar char=""/>
            </a:pPr>
            <a:r>
              <a:rPr lang="en-US" sz="4200" dirty="0">
                <a:solidFill>
                  <a:schemeClr val="bg1"/>
                </a:solidFill>
              </a:rPr>
              <a:t>Customers with and without Phone service have almost same churn percent</a:t>
            </a:r>
          </a:p>
          <a:p>
            <a:pPr marL="285750" indent="-285750">
              <a:lnSpc>
                <a:spcPct val="90000"/>
              </a:lnSpc>
              <a:spcBef>
                <a:spcPts val="1000"/>
              </a:spcBef>
              <a:buClr>
                <a:schemeClr val="accent1"/>
              </a:buClr>
              <a:buSzPct val="80000"/>
              <a:buFont typeface="Wingdings 3" charset="2"/>
              <a:buChar char=""/>
            </a:pPr>
            <a:r>
              <a:rPr lang="en-US" sz="4200" dirty="0">
                <a:solidFill>
                  <a:schemeClr val="bg1"/>
                </a:solidFill>
              </a:rPr>
              <a:t>The customer with or without multiple lines again have same churn percent</a:t>
            </a:r>
          </a:p>
          <a:p>
            <a:pPr marL="285750" indent="-285750">
              <a:lnSpc>
                <a:spcPct val="90000"/>
              </a:lnSpc>
              <a:spcBef>
                <a:spcPts val="1000"/>
              </a:spcBef>
              <a:buClr>
                <a:schemeClr val="accent1"/>
              </a:buClr>
              <a:buSzPct val="80000"/>
              <a:buFont typeface="Wingdings 3" charset="2"/>
              <a:buChar char=""/>
            </a:pPr>
            <a:endParaRPr lang="en-US" sz="1000" dirty="0">
              <a:solidFill>
                <a:schemeClr val="bg1"/>
              </a:solidFill>
            </a:endParaRPr>
          </a:p>
          <a:p>
            <a:pPr marL="285750" indent="-285750">
              <a:lnSpc>
                <a:spcPct val="90000"/>
              </a:lnSpc>
              <a:spcBef>
                <a:spcPts val="1000"/>
              </a:spcBef>
              <a:buClr>
                <a:schemeClr val="accent1"/>
              </a:buClr>
              <a:buSzPct val="80000"/>
              <a:buFont typeface="Wingdings 3" charset="2"/>
              <a:buChar char=""/>
            </a:pPr>
            <a:endParaRPr lang="en-US" sz="1000" dirty="0">
              <a:solidFill>
                <a:schemeClr val="bg1"/>
              </a:solidFill>
            </a:endParaRPr>
          </a:p>
          <a:p>
            <a:pPr>
              <a:lnSpc>
                <a:spcPct val="90000"/>
              </a:lnSpc>
              <a:spcBef>
                <a:spcPts val="1000"/>
              </a:spcBef>
              <a:buClr>
                <a:schemeClr val="accent1"/>
              </a:buClr>
              <a:buSzPct val="80000"/>
              <a:buFont typeface="Wingdings 3" charset="2"/>
              <a:buChar char=""/>
            </a:pPr>
            <a:endParaRPr lang="en-US" sz="1000" dirty="0">
              <a:solidFill>
                <a:schemeClr val="bg1"/>
              </a:solidFill>
            </a:endParaRPr>
          </a:p>
          <a:p>
            <a:pPr>
              <a:lnSpc>
                <a:spcPct val="90000"/>
              </a:lnSpc>
              <a:spcBef>
                <a:spcPts val="1000"/>
              </a:spcBef>
              <a:buClr>
                <a:schemeClr val="accent1"/>
              </a:buClr>
              <a:buSzPct val="80000"/>
              <a:buFont typeface="Wingdings 3" charset="2"/>
              <a:buChar char=""/>
            </a:pPr>
            <a:endParaRPr lang="en-US" sz="1000" dirty="0">
              <a:solidFill>
                <a:schemeClr val="bg1"/>
              </a:solidFill>
            </a:endParaRPr>
          </a:p>
          <a:p>
            <a:pPr>
              <a:lnSpc>
                <a:spcPct val="90000"/>
              </a:lnSpc>
              <a:spcBef>
                <a:spcPts val="1000"/>
              </a:spcBef>
              <a:buClr>
                <a:schemeClr val="accent1"/>
              </a:buClr>
              <a:buSzPct val="80000"/>
              <a:buFont typeface="Wingdings 3" charset="2"/>
              <a:buChar char=""/>
            </a:pPr>
            <a:endParaRPr lang="en-US" sz="1000" dirty="0">
              <a:solidFill>
                <a:schemeClr val="bg1"/>
              </a:solidFill>
            </a:endParaRPr>
          </a:p>
        </p:txBody>
      </p:sp>
      <p:pic>
        <p:nvPicPr>
          <p:cNvPr id="4" name="Content Placeholder 3" descr="A screenshot of a computer&#10;&#10;Description generated with very high confidence">
            <a:extLst>
              <a:ext uri="{FF2B5EF4-FFF2-40B4-BE49-F238E27FC236}">
                <a16:creationId xmlns:a16="http://schemas.microsoft.com/office/drawing/2014/main" id="{53B37286-FA78-48E1-8C0A-45875313281E}"/>
              </a:ext>
            </a:extLst>
          </p:cNvPr>
          <p:cNvPicPr>
            <a:picLocks noGrp="1" noChangeAspect="1"/>
          </p:cNvPicPr>
          <p:nvPr>
            <p:ph idx="4294967295"/>
          </p:nvPr>
        </p:nvPicPr>
        <p:blipFill rotWithShape="1">
          <a:blip r:embed="rId2"/>
          <a:srcRect l="55210" t="46116" b="4709"/>
          <a:stretch/>
        </p:blipFill>
        <p:spPr>
          <a:xfrm>
            <a:off x="5550553" y="1625048"/>
            <a:ext cx="6348814" cy="3920832"/>
          </a:xfrm>
          <a:prstGeom prst="rect">
            <a:avLst/>
          </a:prstGeom>
        </p:spPr>
      </p:pic>
      <p:sp>
        <p:nvSpPr>
          <p:cNvPr id="87" name="Isosceles Triangle 8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312055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26">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9" name="Rectangle 3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Isosceles Triangle 4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7B8166A5-2136-4750-A0F6-A04C1C5AC9A4}"/>
              </a:ext>
            </a:extLst>
          </p:cNvPr>
          <p:cNvSpPr>
            <a:spLocks noGrp="1"/>
          </p:cNvSpPr>
          <p:nvPr>
            <p:ph type="title"/>
          </p:nvPr>
        </p:nvSpPr>
        <p:spPr>
          <a:xfrm>
            <a:off x="5966014" y="0"/>
            <a:ext cx="5911931" cy="1375608"/>
          </a:xfrm>
        </p:spPr>
        <p:txBody>
          <a:bodyPr vert="horz" lIns="91440" tIns="45720" rIns="91440" bIns="45720" rtlCol="0" anchor="ctr">
            <a:normAutofit fontScale="90000"/>
          </a:bodyPr>
          <a:lstStyle/>
          <a:p>
            <a:r>
              <a:rPr lang="en-US" dirty="0">
                <a:solidFill>
                  <a:schemeClr val="accent2">
                    <a:lumMod val="50000"/>
                  </a:schemeClr>
                </a:solidFill>
              </a:rPr>
              <a:t>Bar Plots for the independent (categorical) variables</a:t>
            </a:r>
          </a:p>
        </p:txBody>
      </p:sp>
      <p:sp>
        <p:nvSpPr>
          <p:cNvPr id="5" name="TextBox 4">
            <a:extLst>
              <a:ext uri="{FF2B5EF4-FFF2-40B4-BE49-F238E27FC236}">
                <a16:creationId xmlns:a16="http://schemas.microsoft.com/office/drawing/2014/main" id="{2BD1A839-0210-417B-B4AA-BF87BD76F3DE}"/>
              </a:ext>
            </a:extLst>
          </p:cNvPr>
          <p:cNvSpPr txBox="1"/>
          <p:nvPr/>
        </p:nvSpPr>
        <p:spPr>
          <a:xfrm>
            <a:off x="346230" y="905522"/>
            <a:ext cx="4301468" cy="5282214"/>
          </a:xfrm>
          <a:prstGeom prst="rect">
            <a:avLst/>
          </a:prstGeom>
        </p:spPr>
        <p:txBody>
          <a:bodyPr vert="horz" lIns="91440" tIns="45720" rIns="91440" bIns="45720" rtlCol="0">
            <a:normAutofit/>
          </a:bodyPr>
          <a:lstStyle/>
          <a:p>
            <a:pPr>
              <a:lnSpc>
                <a:spcPct val="90000"/>
              </a:lnSpc>
              <a:spcBef>
                <a:spcPts val="1000"/>
              </a:spcBef>
              <a:buClr>
                <a:schemeClr val="accent1"/>
              </a:buClr>
              <a:buSzPct val="80000"/>
            </a:pPr>
            <a:r>
              <a:rPr lang="en-US" sz="2400" dirty="0">
                <a:solidFill>
                  <a:schemeClr val="bg1"/>
                </a:solidFill>
              </a:rPr>
              <a:t>Observation:</a:t>
            </a:r>
          </a:p>
          <a:p>
            <a:pPr>
              <a:lnSpc>
                <a:spcPct val="90000"/>
              </a:lnSpc>
              <a:spcBef>
                <a:spcPts val="1000"/>
              </a:spcBef>
              <a:buClr>
                <a:schemeClr val="accent1"/>
              </a:buClr>
              <a:buSzPct val="80000"/>
              <a:buFont typeface="Wingdings 3" charset="2"/>
              <a:buChar char=""/>
            </a:pPr>
            <a:r>
              <a:rPr lang="en-US" sz="2000" dirty="0">
                <a:solidFill>
                  <a:schemeClr val="bg1"/>
                </a:solidFill>
              </a:rPr>
              <a:t>Churn rate is much </a:t>
            </a:r>
            <a:r>
              <a:rPr lang="en-US" sz="2000" b="1" dirty="0">
                <a:solidFill>
                  <a:schemeClr val="bg1"/>
                </a:solidFill>
              </a:rPr>
              <a:t>higher</a:t>
            </a:r>
            <a:r>
              <a:rPr lang="en-US" sz="2000" dirty="0">
                <a:solidFill>
                  <a:schemeClr val="bg1"/>
                </a:solidFill>
              </a:rPr>
              <a:t> in case of </a:t>
            </a:r>
            <a:r>
              <a:rPr lang="en-US" sz="2000" b="1" dirty="0">
                <a:solidFill>
                  <a:schemeClr val="bg1"/>
                </a:solidFill>
              </a:rPr>
              <a:t>Fiber Optic </a:t>
            </a:r>
            <a:r>
              <a:rPr lang="en-US" sz="2000" b="1" dirty="0" err="1">
                <a:solidFill>
                  <a:schemeClr val="bg1"/>
                </a:solidFill>
              </a:rPr>
              <a:t>InternetServices</a:t>
            </a:r>
            <a:r>
              <a:rPr lang="en-US" sz="2000" b="1" dirty="0">
                <a:solidFill>
                  <a:schemeClr val="bg1"/>
                </a:solidFill>
              </a:rPr>
              <a:t>.</a:t>
            </a:r>
            <a:endParaRPr lang="en-US" sz="2000" dirty="0">
              <a:solidFill>
                <a:schemeClr val="bg1"/>
              </a:solidFill>
            </a:endParaRPr>
          </a:p>
          <a:p>
            <a:pPr>
              <a:lnSpc>
                <a:spcPct val="90000"/>
              </a:lnSpc>
              <a:spcBef>
                <a:spcPts val="1000"/>
              </a:spcBef>
              <a:buClr>
                <a:schemeClr val="accent1"/>
              </a:buClr>
              <a:buSzPct val="80000"/>
              <a:buFont typeface="Wingdings 3" charset="2"/>
              <a:buChar char=""/>
            </a:pPr>
            <a:r>
              <a:rPr lang="en-US" sz="2000" dirty="0">
                <a:solidFill>
                  <a:schemeClr val="bg1"/>
                </a:solidFill>
              </a:rPr>
              <a:t>Customers who do not have services like </a:t>
            </a:r>
            <a:r>
              <a:rPr lang="en-US" sz="2000" b="1" dirty="0">
                <a:solidFill>
                  <a:schemeClr val="bg1"/>
                </a:solidFill>
              </a:rPr>
              <a:t>No </a:t>
            </a:r>
            <a:r>
              <a:rPr lang="en-US" sz="2000" b="1" dirty="0" err="1">
                <a:solidFill>
                  <a:schemeClr val="bg1"/>
                </a:solidFill>
              </a:rPr>
              <a:t>OnlineSecurity</a:t>
            </a:r>
            <a:r>
              <a:rPr lang="en-US" sz="2000" b="1" dirty="0">
                <a:solidFill>
                  <a:schemeClr val="bg1"/>
                </a:solidFill>
              </a:rPr>
              <a:t> </a:t>
            </a:r>
            <a:r>
              <a:rPr lang="en-US" sz="2000" dirty="0">
                <a:solidFill>
                  <a:schemeClr val="bg1"/>
                </a:solidFill>
              </a:rPr>
              <a:t>, </a:t>
            </a:r>
            <a:r>
              <a:rPr lang="en-US" sz="2000" b="1" dirty="0" err="1">
                <a:solidFill>
                  <a:schemeClr val="bg1"/>
                </a:solidFill>
              </a:rPr>
              <a:t>OnlineBackup</a:t>
            </a:r>
            <a:r>
              <a:rPr lang="en-US" sz="2000" dirty="0">
                <a:solidFill>
                  <a:schemeClr val="bg1"/>
                </a:solidFill>
              </a:rPr>
              <a:t> and </a:t>
            </a:r>
            <a:r>
              <a:rPr lang="en-US" sz="2000" b="1" dirty="0" err="1">
                <a:solidFill>
                  <a:schemeClr val="bg1"/>
                </a:solidFill>
              </a:rPr>
              <a:t>TechSupport</a:t>
            </a:r>
            <a:r>
              <a:rPr lang="en-US" sz="2000" dirty="0">
                <a:solidFill>
                  <a:schemeClr val="bg1"/>
                </a:solidFill>
              </a:rPr>
              <a:t> have left the platform in the past month.</a:t>
            </a:r>
          </a:p>
          <a:p>
            <a:pPr>
              <a:lnSpc>
                <a:spcPct val="90000"/>
              </a:lnSpc>
              <a:spcBef>
                <a:spcPts val="1000"/>
              </a:spcBef>
              <a:buClr>
                <a:schemeClr val="accent1"/>
              </a:buClr>
              <a:buSzPct val="80000"/>
              <a:buFont typeface="Wingdings 3" charset="2"/>
              <a:buChar char=""/>
            </a:pPr>
            <a:endParaRPr lang="en-US" sz="1300" dirty="0">
              <a:solidFill>
                <a:schemeClr val="bg1"/>
              </a:solidFill>
            </a:endParaRPr>
          </a:p>
        </p:txBody>
      </p:sp>
      <p:pic>
        <p:nvPicPr>
          <p:cNvPr id="4" name="Picture 3">
            <a:extLst>
              <a:ext uri="{FF2B5EF4-FFF2-40B4-BE49-F238E27FC236}">
                <a16:creationId xmlns:a16="http://schemas.microsoft.com/office/drawing/2014/main" id="{6A0F6A4F-CD9C-4768-B2A4-E843C9E19E27}"/>
              </a:ext>
            </a:extLst>
          </p:cNvPr>
          <p:cNvPicPr>
            <a:picLocks noChangeAspect="1"/>
          </p:cNvPicPr>
          <p:nvPr/>
        </p:nvPicPr>
        <p:blipFill>
          <a:blip r:embed="rId2"/>
          <a:stretch>
            <a:fillRect/>
          </a:stretch>
        </p:blipFill>
        <p:spPr>
          <a:xfrm>
            <a:off x="5757141" y="1609476"/>
            <a:ext cx="5911932" cy="4271371"/>
          </a:xfrm>
          <a:prstGeom prst="rect">
            <a:avLst/>
          </a:prstGeom>
        </p:spPr>
      </p:pic>
      <p:sp>
        <p:nvSpPr>
          <p:cNvPr id="45" name="Isosceles Triangle 4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64835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7D41B1-8E56-4053-8818-CF96CC6FC4B3}"/>
              </a:ext>
            </a:extLst>
          </p:cNvPr>
          <p:cNvSpPr txBox="1"/>
          <p:nvPr/>
        </p:nvSpPr>
        <p:spPr>
          <a:xfrm>
            <a:off x="659580" y="266889"/>
            <a:ext cx="10872842" cy="369332"/>
          </a:xfrm>
          <a:prstGeom prst="rect">
            <a:avLst/>
          </a:prstGeom>
          <a:noFill/>
        </p:spPr>
        <p:txBody>
          <a:bodyPr wrap="square" rtlCol="0">
            <a:spAutoFit/>
          </a:bodyPr>
          <a:lstStyle/>
          <a:p>
            <a:endParaRPr lang="en-US" dirty="0">
              <a:solidFill>
                <a:schemeClr val="accent1"/>
              </a:solidFill>
            </a:endParaRPr>
          </a:p>
        </p:txBody>
      </p:sp>
      <p:pic>
        <p:nvPicPr>
          <p:cNvPr id="5" name="Picture 4">
            <a:extLst>
              <a:ext uri="{FF2B5EF4-FFF2-40B4-BE49-F238E27FC236}">
                <a16:creationId xmlns:a16="http://schemas.microsoft.com/office/drawing/2014/main" id="{A010966E-8666-4098-AC02-AF7FC58F5E5E}"/>
              </a:ext>
            </a:extLst>
          </p:cNvPr>
          <p:cNvPicPr>
            <a:picLocks noChangeAspect="1"/>
          </p:cNvPicPr>
          <p:nvPr/>
        </p:nvPicPr>
        <p:blipFill rotWithShape="1">
          <a:blip r:embed="rId2"/>
          <a:srcRect l="54539" t="51521" r="1043" b="8235"/>
          <a:stretch/>
        </p:blipFill>
        <p:spPr>
          <a:xfrm>
            <a:off x="1858995" y="1136341"/>
            <a:ext cx="5711709" cy="3602244"/>
          </a:xfrm>
          <a:prstGeom prst="rect">
            <a:avLst/>
          </a:prstGeom>
        </p:spPr>
      </p:pic>
      <p:sp>
        <p:nvSpPr>
          <p:cNvPr id="2" name="Title 1">
            <a:extLst>
              <a:ext uri="{FF2B5EF4-FFF2-40B4-BE49-F238E27FC236}">
                <a16:creationId xmlns:a16="http://schemas.microsoft.com/office/drawing/2014/main" id="{2BA47CAB-E01C-4D58-A84C-CB5AE39E4F14}"/>
              </a:ext>
            </a:extLst>
          </p:cNvPr>
          <p:cNvSpPr>
            <a:spLocks noGrp="1"/>
          </p:cNvSpPr>
          <p:nvPr>
            <p:ph type="title"/>
          </p:nvPr>
        </p:nvSpPr>
        <p:spPr>
          <a:xfrm>
            <a:off x="659578" y="106532"/>
            <a:ext cx="9345555" cy="931609"/>
          </a:xfrm>
        </p:spPr>
        <p:txBody>
          <a:bodyPr>
            <a:normAutofit fontScale="90000"/>
          </a:bodyPr>
          <a:lstStyle/>
          <a:p>
            <a:r>
              <a:rPr lang="en-US" dirty="0"/>
              <a:t>Box Plot for Independent( Continuous) Variable  </a:t>
            </a:r>
            <a:r>
              <a:rPr lang="en-US" sz="2700" dirty="0">
                <a:solidFill>
                  <a:schemeClr val="accent2"/>
                </a:solidFill>
              </a:rPr>
              <a:t>Tenure w.r.t Churn</a:t>
            </a:r>
            <a:br>
              <a:rPr lang="en-US" dirty="0"/>
            </a:br>
            <a:endParaRPr lang="en-US" dirty="0"/>
          </a:p>
        </p:txBody>
      </p:sp>
      <p:sp>
        <p:nvSpPr>
          <p:cNvPr id="3" name="TextBox 2">
            <a:extLst>
              <a:ext uri="{FF2B5EF4-FFF2-40B4-BE49-F238E27FC236}">
                <a16:creationId xmlns:a16="http://schemas.microsoft.com/office/drawing/2014/main" id="{0B984D38-1D71-442E-83CC-65D368D97DA7}"/>
              </a:ext>
            </a:extLst>
          </p:cNvPr>
          <p:cNvSpPr txBox="1"/>
          <p:nvPr/>
        </p:nvSpPr>
        <p:spPr>
          <a:xfrm>
            <a:off x="659580" y="4836785"/>
            <a:ext cx="11058944" cy="1754326"/>
          </a:xfrm>
          <a:prstGeom prst="rect">
            <a:avLst/>
          </a:prstGeom>
          <a:noFill/>
        </p:spPr>
        <p:txBody>
          <a:bodyPr wrap="square" rtlCol="0">
            <a:spAutoFit/>
          </a:bodyPr>
          <a:lstStyle/>
          <a:p>
            <a:pPr algn="just"/>
            <a:r>
              <a:rPr lang="en-US" dirty="0">
                <a:solidFill>
                  <a:schemeClr val="tx1">
                    <a:lumMod val="50000"/>
                    <a:lumOff val="50000"/>
                  </a:schemeClr>
                </a:solidFill>
              </a:rPr>
              <a:t>   </a:t>
            </a:r>
            <a:r>
              <a:rPr lang="en-US" b="1" dirty="0">
                <a:solidFill>
                  <a:schemeClr val="tx1">
                    <a:lumMod val="50000"/>
                    <a:lumOff val="50000"/>
                  </a:schemeClr>
                </a:solidFill>
              </a:rPr>
              <a:t>Observation:</a:t>
            </a:r>
          </a:p>
          <a:p>
            <a:pPr algn="just"/>
            <a:endParaRPr lang="en-US" b="1" dirty="0"/>
          </a:p>
          <a:p>
            <a:pPr marL="285750" indent="-285750" algn="just">
              <a:buFont typeface="Arial" panose="020B0604020202020204" pitchFamily="34" charset="0"/>
              <a:buChar char="•"/>
            </a:pPr>
            <a:r>
              <a:rPr lang="en-US" dirty="0"/>
              <a:t>The median tenure for the customers who have churned is approximately 10 months.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can be observed that the customers whose tenure ranges from 10 months to 30 months are more likely to churn compared to the customers who have had a tenure for a longer period</a:t>
            </a:r>
          </a:p>
        </p:txBody>
      </p:sp>
    </p:spTree>
    <p:extLst>
      <p:ext uri="{BB962C8B-B14F-4D97-AF65-F5344CB8AC3E}">
        <p14:creationId xmlns:p14="http://schemas.microsoft.com/office/powerpoint/2010/main" val="1465329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4CE357-CA1B-4850-8019-21423B09BA34}"/>
              </a:ext>
            </a:extLst>
          </p:cNvPr>
          <p:cNvPicPr>
            <a:picLocks noChangeAspect="1"/>
          </p:cNvPicPr>
          <p:nvPr/>
        </p:nvPicPr>
        <p:blipFill rotWithShape="1">
          <a:blip r:embed="rId2"/>
          <a:srcRect l="54191" t="51780" r="752" b="7055"/>
          <a:stretch/>
        </p:blipFill>
        <p:spPr>
          <a:xfrm>
            <a:off x="559293" y="1506984"/>
            <a:ext cx="8762259" cy="3844031"/>
          </a:xfrm>
          <a:prstGeom prst="rect">
            <a:avLst/>
          </a:prstGeom>
        </p:spPr>
      </p:pic>
      <p:sp>
        <p:nvSpPr>
          <p:cNvPr id="3" name="Title 2">
            <a:extLst>
              <a:ext uri="{FF2B5EF4-FFF2-40B4-BE49-F238E27FC236}">
                <a16:creationId xmlns:a16="http://schemas.microsoft.com/office/drawing/2014/main" id="{FC058CDD-01C3-4DE1-8AAB-6BF52D1BBA96}"/>
              </a:ext>
            </a:extLst>
          </p:cNvPr>
          <p:cNvSpPr>
            <a:spLocks noGrp="1"/>
          </p:cNvSpPr>
          <p:nvPr>
            <p:ph type="title"/>
          </p:nvPr>
        </p:nvSpPr>
        <p:spPr>
          <a:xfrm>
            <a:off x="772358" y="124287"/>
            <a:ext cx="9179510" cy="801950"/>
          </a:xfrm>
        </p:spPr>
        <p:txBody>
          <a:bodyPr>
            <a:normAutofit fontScale="90000"/>
          </a:bodyPr>
          <a:lstStyle/>
          <a:p>
            <a:r>
              <a:rPr lang="en-US" dirty="0"/>
              <a:t>Box Plot for Independent(Continuous) Variable  </a:t>
            </a:r>
            <a:r>
              <a:rPr lang="en-US" sz="2700" dirty="0">
                <a:solidFill>
                  <a:schemeClr val="accent2"/>
                </a:solidFill>
              </a:rPr>
              <a:t>Monthly charges w.r.t Churn </a:t>
            </a:r>
            <a:r>
              <a:rPr lang="en-US" dirty="0"/>
              <a:t> </a:t>
            </a:r>
            <a:br>
              <a:rPr lang="en-US" dirty="0"/>
            </a:br>
            <a:endParaRPr lang="en-US" dirty="0"/>
          </a:p>
        </p:txBody>
      </p:sp>
      <p:sp>
        <p:nvSpPr>
          <p:cNvPr id="6" name="TextBox 5">
            <a:extLst>
              <a:ext uri="{FF2B5EF4-FFF2-40B4-BE49-F238E27FC236}">
                <a16:creationId xmlns:a16="http://schemas.microsoft.com/office/drawing/2014/main" id="{5534F9BA-F79D-40DA-9F43-42653A207967}"/>
              </a:ext>
            </a:extLst>
          </p:cNvPr>
          <p:cNvSpPr txBox="1"/>
          <p:nvPr/>
        </p:nvSpPr>
        <p:spPr>
          <a:xfrm flipH="1">
            <a:off x="772358" y="5375428"/>
            <a:ext cx="8549194" cy="1200329"/>
          </a:xfrm>
          <a:prstGeom prst="rect">
            <a:avLst/>
          </a:prstGeom>
          <a:noFill/>
        </p:spPr>
        <p:txBody>
          <a:bodyPr wrap="square" rtlCol="0">
            <a:spAutoFit/>
          </a:bodyPr>
          <a:lstStyle/>
          <a:p>
            <a:pPr algn="just"/>
            <a:r>
              <a:rPr lang="en-US" b="1" dirty="0">
                <a:solidFill>
                  <a:schemeClr val="tx1">
                    <a:lumMod val="50000"/>
                    <a:lumOff val="50000"/>
                  </a:schemeClr>
                </a:solidFill>
              </a:rPr>
              <a:t>Observation:</a:t>
            </a:r>
          </a:p>
          <a:p>
            <a:pPr algn="just"/>
            <a:endParaRPr lang="en-US" dirty="0"/>
          </a:p>
          <a:p>
            <a:pPr algn="just"/>
            <a:r>
              <a:rPr lang="en-US" dirty="0"/>
              <a:t>The customers who have churned have high monthly charges, ranging from 55$ to 80$, median being around 75$.</a:t>
            </a:r>
          </a:p>
        </p:txBody>
      </p:sp>
    </p:spTree>
    <p:extLst>
      <p:ext uri="{BB962C8B-B14F-4D97-AF65-F5344CB8AC3E}">
        <p14:creationId xmlns:p14="http://schemas.microsoft.com/office/powerpoint/2010/main" val="133877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61D1F7-2AC6-4206-8654-8532E0823A3B}"/>
              </a:ext>
            </a:extLst>
          </p:cNvPr>
          <p:cNvPicPr>
            <a:picLocks noChangeAspect="1"/>
          </p:cNvPicPr>
          <p:nvPr/>
        </p:nvPicPr>
        <p:blipFill rotWithShape="1">
          <a:blip r:embed="rId2"/>
          <a:srcRect l="54338" t="51521" r="971" b="6407"/>
          <a:stretch/>
        </p:blipFill>
        <p:spPr>
          <a:xfrm>
            <a:off x="2633505" y="1094172"/>
            <a:ext cx="4965780" cy="4208016"/>
          </a:xfrm>
          <a:prstGeom prst="rect">
            <a:avLst/>
          </a:prstGeom>
        </p:spPr>
      </p:pic>
      <p:sp>
        <p:nvSpPr>
          <p:cNvPr id="3" name="Title 2">
            <a:extLst>
              <a:ext uri="{FF2B5EF4-FFF2-40B4-BE49-F238E27FC236}">
                <a16:creationId xmlns:a16="http://schemas.microsoft.com/office/drawing/2014/main" id="{A7EAC0A5-1B65-44D0-BFBC-E939587D2779}"/>
              </a:ext>
            </a:extLst>
          </p:cNvPr>
          <p:cNvSpPr>
            <a:spLocks noGrp="1"/>
          </p:cNvSpPr>
          <p:nvPr>
            <p:ph type="title"/>
          </p:nvPr>
        </p:nvSpPr>
        <p:spPr>
          <a:xfrm>
            <a:off x="837663" y="118655"/>
            <a:ext cx="9895439" cy="535619"/>
          </a:xfrm>
        </p:spPr>
        <p:txBody>
          <a:bodyPr>
            <a:normAutofit fontScale="90000"/>
          </a:bodyPr>
          <a:lstStyle/>
          <a:p>
            <a:r>
              <a:rPr lang="en-US" dirty="0"/>
              <a:t>Box Plot for Independent(Continuous)Variable</a:t>
            </a:r>
            <a:br>
              <a:rPr lang="en-US" dirty="0"/>
            </a:br>
            <a:r>
              <a:rPr lang="en-US" sz="3100" dirty="0">
                <a:solidFill>
                  <a:schemeClr val="accent2"/>
                </a:solidFill>
              </a:rPr>
              <a:t>Total charges w.r.t Churn</a:t>
            </a:r>
            <a:br>
              <a:rPr lang="en-US" dirty="0"/>
            </a:br>
            <a:br>
              <a:rPr lang="en-US" dirty="0"/>
            </a:br>
            <a:endParaRPr lang="en-US" dirty="0"/>
          </a:p>
        </p:txBody>
      </p:sp>
      <p:sp>
        <p:nvSpPr>
          <p:cNvPr id="5" name="TextBox 4">
            <a:extLst>
              <a:ext uri="{FF2B5EF4-FFF2-40B4-BE49-F238E27FC236}">
                <a16:creationId xmlns:a16="http://schemas.microsoft.com/office/drawing/2014/main" id="{0277A070-0DE4-4A67-9FCB-D630084E7F91}"/>
              </a:ext>
            </a:extLst>
          </p:cNvPr>
          <p:cNvSpPr txBox="1"/>
          <p:nvPr/>
        </p:nvSpPr>
        <p:spPr>
          <a:xfrm>
            <a:off x="985422" y="5103674"/>
            <a:ext cx="8096434" cy="1200329"/>
          </a:xfrm>
          <a:prstGeom prst="rect">
            <a:avLst/>
          </a:prstGeom>
          <a:noFill/>
        </p:spPr>
        <p:txBody>
          <a:bodyPr wrap="square" rtlCol="0">
            <a:spAutoFit/>
          </a:bodyPr>
          <a:lstStyle/>
          <a:p>
            <a:r>
              <a:rPr lang="en-US" b="1" dirty="0">
                <a:solidFill>
                  <a:schemeClr val="tx1">
                    <a:lumMod val="50000"/>
                    <a:lumOff val="50000"/>
                  </a:schemeClr>
                </a:solidFill>
              </a:rPr>
              <a:t>Observation:</a:t>
            </a:r>
          </a:p>
          <a:p>
            <a:pPr marL="285750" indent="-285750">
              <a:buFont typeface="Arial" panose="020B0604020202020204" pitchFamily="34" charset="0"/>
              <a:buChar char="•"/>
            </a:pPr>
            <a:endParaRPr lang="en-US" dirty="0"/>
          </a:p>
          <a:p>
            <a:r>
              <a:rPr lang="en-US" dirty="0"/>
              <a:t>The customers who have churned as a low median Total Charge, when compared to the customers who have not churned.</a:t>
            </a:r>
          </a:p>
        </p:txBody>
      </p:sp>
    </p:spTree>
    <p:extLst>
      <p:ext uri="{BB962C8B-B14F-4D97-AF65-F5344CB8AC3E}">
        <p14:creationId xmlns:p14="http://schemas.microsoft.com/office/powerpoint/2010/main" val="3858705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1FE74B-84FA-4691-B7FE-E353582CC417}"/>
              </a:ext>
            </a:extLst>
          </p:cNvPr>
          <p:cNvSpPr txBox="1"/>
          <p:nvPr/>
        </p:nvSpPr>
        <p:spPr>
          <a:xfrm>
            <a:off x="150920" y="292963"/>
            <a:ext cx="11478828" cy="369332"/>
          </a:xfrm>
          <a:prstGeom prst="rect">
            <a:avLst/>
          </a:prstGeom>
          <a:noFill/>
        </p:spPr>
        <p:txBody>
          <a:bodyPr wrap="square" rtlCol="0">
            <a:spAutoFit/>
          </a:bodyPr>
          <a:lstStyle/>
          <a:p>
            <a:r>
              <a:rPr lang="en-US" dirty="0">
                <a:solidFill>
                  <a:schemeClr val="accent1"/>
                </a:solidFill>
              </a:rPr>
              <a:t>Correlation Matrix between continuous variables</a:t>
            </a:r>
          </a:p>
        </p:txBody>
      </p:sp>
      <p:sp>
        <p:nvSpPr>
          <p:cNvPr id="3" name="TextBox 2">
            <a:extLst>
              <a:ext uri="{FF2B5EF4-FFF2-40B4-BE49-F238E27FC236}">
                <a16:creationId xmlns:a16="http://schemas.microsoft.com/office/drawing/2014/main" id="{5D07A13C-643D-46F5-9688-AAB921FB87B4}"/>
              </a:ext>
            </a:extLst>
          </p:cNvPr>
          <p:cNvSpPr txBox="1"/>
          <p:nvPr/>
        </p:nvSpPr>
        <p:spPr>
          <a:xfrm>
            <a:off x="1091952" y="5628443"/>
            <a:ext cx="8424909" cy="923330"/>
          </a:xfrm>
          <a:prstGeom prst="rect">
            <a:avLst/>
          </a:prstGeom>
          <a:noFill/>
        </p:spPr>
        <p:txBody>
          <a:bodyPr wrap="square" rtlCol="0">
            <a:spAutoFit/>
          </a:bodyPr>
          <a:lstStyle/>
          <a:p>
            <a:r>
              <a:rPr lang="en-US" dirty="0"/>
              <a:t>Observation:</a:t>
            </a:r>
          </a:p>
          <a:p>
            <a:endParaRPr lang="en-US" dirty="0"/>
          </a:p>
          <a:p>
            <a:r>
              <a:rPr lang="en-US" dirty="0"/>
              <a:t>Total Charges has positive correlation with </a:t>
            </a:r>
            <a:r>
              <a:rPr lang="en-US" dirty="0" err="1"/>
              <a:t>MonthlyCharges</a:t>
            </a:r>
            <a:r>
              <a:rPr lang="en-US" dirty="0"/>
              <a:t> and tenure.</a:t>
            </a:r>
          </a:p>
        </p:txBody>
      </p:sp>
      <p:pic>
        <p:nvPicPr>
          <p:cNvPr id="5" name="Picture 4">
            <a:extLst>
              <a:ext uri="{FF2B5EF4-FFF2-40B4-BE49-F238E27FC236}">
                <a16:creationId xmlns:a16="http://schemas.microsoft.com/office/drawing/2014/main" id="{C096DF35-FF0D-4EFB-8251-E01F7A2C1846}"/>
              </a:ext>
            </a:extLst>
          </p:cNvPr>
          <p:cNvPicPr>
            <a:picLocks noChangeAspect="1"/>
          </p:cNvPicPr>
          <p:nvPr/>
        </p:nvPicPr>
        <p:blipFill>
          <a:blip r:embed="rId2"/>
          <a:stretch>
            <a:fillRect/>
          </a:stretch>
        </p:blipFill>
        <p:spPr>
          <a:xfrm>
            <a:off x="2349623" y="1215468"/>
            <a:ext cx="6377127" cy="4455942"/>
          </a:xfrm>
          <a:prstGeom prst="rect">
            <a:avLst/>
          </a:prstGeom>
        </p:spPr>
      </p:pic>
    </p:spTree>
    <p:extLst>
      <p:ext uri="{BB962C8B-B14F-4D97-AF65-F5344CB8AC3E}">
        <p14:creationId xmlns:p14="http://schemas.microsoft.com/office/powerpoint/2010/main" val="1001505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B9F0A4-2EA9-4129-9A0D-9B30734CC86B}"/>
              </a:ext>
            </a:extLst>
          </p:cNvPr>
          <p:cNvPicPr>
            <a:picLocks noChangeAspect="1"/>
          </p:cNvPicPr>
          <p:nvPr/>
        </p:nvPicPr>
        <p:blipFill rotWithShape="1">
          <a:blip r:embed="rId2"/>
          <a:srcRect l="19588" t="5695" r="19175" b="12104"/>
          <a:stretch/>
        </p:blipFill>
        <p:spPr>
          <a:xfrm>
            <a:off x="289169" y="600862"/>
            <a:ext cx="7466121" cy="5375429"/>
          </a:xfrm>
          <a:prstGeom prst="rect">
            <a:avLst/>
          </a:prstGeom>
        </p:spPr>
      </p:pic>
      <p:sp>
        <p:nvSpPr>
          <p:cNvPr id="3" name="Title 2">
            <a:extLst>
              <a:ext uri="{FF2B5EF4-FFF2-40B4-BE49-F238E27FC236}">
                <a16:creationId xmlns:a16="http://schemas.microsoft.com/office/drawing/2014/main" id="{C4675E00-16B4-4CA7-B7C4-EF46B66CA4AB}"/>
              </a:ext>
            </a:extLst>
          </p:cNvPr>
          <p:cNvSpPr>
            <a:spLocks noGrp="1"/>
          </p:cNvSpPr>
          <p:nvPr>
            <p:ph type="title"/>
          </p:nvPr>
        </p:nvSpPr>
        <p:spPr>
          <a:xfrm>
            <a:off x="171939" y="256478"/>
            <a:ext cx="11730892" cy="1320800"/>
          </a:xfrm>
        </p:spPr>
        <p:txBody>
          <a:bodyPr>
            <a:normAutofit/>
          </a:bodyPr>
          <a:lstStyle/>
          <a:p>
            <a:r>
              <a:rPr lang="en-US" sz="3200" dirty="0"/>
              <a:t>Scatter Plot for Independent(Continuous)Variable</a:t>
            </a:r>
          </a:p>
        </p:txBody>
      </p:sp>
    </p:spTree>
    <p:extLst>
      <p:ext uri="{BB962C8B-B14F-4D97-AF65-F5344CB8AC3E}">
        <p14:creationId xmlns:p14="http://schemas.microsoft.com/office/powerpoint/2010/main" val="1699917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2FCAC6-C245-48FC-BE09-241E77D474C7}"/>
              </a:ext>
            </a:extLst>
          </p:cNvPr>
          <p:cNvPicPr>
            <a:picLocks noChangeAspect="1"/>
          </p:cNvPicPr>
          <p:nvPr/>
        </p:nvPicPr>
        <p:blipFill>
          <a:blip r:embed="rId2"/>
          <a:stretch>
            <a:fillRect/>
          </a:stretch>
        </p:blipFill>
        <p:spPr>
          <a:xfrm>
            <a:off x="39077" y="936233"/>
            <a:ext cx="9587564" cy="4985533"/>
          </a:xfrm>
          <a:prstGeom prst="rect">
            <a:avLst/>
          </a:prstGeom>
        </p:spPr>
      </p:pic>
      <p:sp>
        <p:nvSpPr>
          <p:cNvPr id="3" name="Title 2">
            <a:extLst>
              <a:ext uri="{FF2B5EF4-FFF2-40B4-BE49-F238E27FC236}">
                <a16:creationId xmlns:a16="http://schemas.microsoft.com/office/drawing/2014/main" id="{38F3C2B7-1673-4020-A044-2BAC2347767B}"/>
              </a:ext>
            </a:extLst>
          </p:cNvPr>
          <p:cNvSpPr>
            <a:spLocks noGrp="1"/>
          </p:cNvSpPr>
          <p:nvPr>
            <p:ph type="title"/>
          </p:nvPr>
        </p:nvSpPr>
        <p:spPr>
          <a:xfrm>
            <a:off x="39077" y="31132"/>
            <a:ext cx="8475544" cy="606641"/>
          </a:xfrm>
        </p:spPr>
        <p:txBody>
          <a:bodyPr>
            <a:normAutofit fontScale="90000"/>
          </a:bodyPr>
          <a:lstStyle/>
          <a:p>
            <a:r>
              <a:rPr lang="en-US" dirty="0"/>
              <a:t>Correlation matrix for variables</a:t>
            </a:r>
          </a:p>
        </p:txBody>
      </p:sp>
      <p:sp>
        <p:nvSpPr>
          <p:cNvPr id="4" name="TextBox 3">
            <a:extLst>
              <a:ext uri="{FF2B5EF4-FFF2-40B4-BE49-F238E27FC236}">
                <a16:creationId xmlns:a16="http://schemas.microsoft.com/office/drawing/2014/main" id="{ADE3E980-1E5D-4E8E-8E6B-75853F3C79C3}"/>
              </a:ext>
            </a:extLst>
          </p:cNvPr>
          <p:cNvSpPr txBox="1"/>
          <p:nvPr/>
        </p:nvSpPr>
        <p:spPr>
          <a:xfrm>
            <a:off x="9514275" y="995854"/>
            <a:ext cx="2579076" cy="3231654"/>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accent5"/>
                </a:solidFill>
              </a:rPr>
              <a:t>Positively corelated</a:t>
            </a:r>
          </a:p>
          <a:p>
            <a:pPr marL="285750" indent="-285750">
              <a:buFont typeface="Arial" panose="020B0604020202020204" pitchFamily="34" charset="0"/>
              <a:buChar char="•"/>
            </a:pPr>
            <a:r>
              <a:rPr lang="en-US" sz="1200" dirty="0"/>
              <a:t>Tenure_bin.x5.6year is with contract Two years</a:t>
            </a:r>
          </a:p>
          <a:p>
            <a:pPr marL="285750" indent="-285750">
              <a:buFont typeface="Arial" panose="020B0604020202020204" pitchFamily="34" charset="0"/>
              <a:buChar char="•"/>
            </a:pPr>
            <a:r>
              <a:rPr lang="en-US" sz="1200" dirty="0"/>
              <a:t>Tech support with contract Two years/Device Protection/Online security/online backup</a:t>
            </a:r>
          </a:p>
          <a:p>
            <a:pPr marL="285750" indent="-285750">
              <a:buFont typeface="Arial" panose="020B0604020202020204" pitchFamily="34" charset="0"/>
              <a:buChar char="•"/>
            </a:pPr>
            <a:r>
              <a:rPr lang="en-US" sz="1200" dirty="0"/>
              <a:t>Streaming TV with streaming movie</a:t>
            </a:r>
          </a:p>
          <a:p>
            <a:pPr marL="285750" indent="-285750">
              <a:buFont typeface="Arial" panose="020B0604020202020204" pitchFamily="34" charset="0"/>
              <a:buChar char="•"/>
            </a:pPr>
            <a:r>
              <a:rPr lang="en-US" sz="1200" dirty="0"/>
              <a:t>Partner with Dependents</a:t>
            </a:r>
          </a:p>
          <a:p>
            <a:pPr marL="285750" indent="-285750">
              <a:buFont typeface="Arial" panose="020B0604020202020204" pitchFamily="34" charset="0"/>
              <a:buChar char="•"/>
            </a:pPr>
            <a:r>
              <a:rPr lang="en-US" sz="1200" dirty="0"/>
              <a:t>Monthly charges with Internet service Fiber optics</a:t>
            </a:r>
          </a:p>
          <a:p>
            <a:pPr marL="285750" indent="-285750">
              <a:buFont typeface="Arial" panose="020B0604020202020204" pitchFamily="34" charset="0"/>
              <a:buChar char="•"/>
            </a:pPr>
            <a:r>
              <a:rPr lang="en-US" sz="1200" dirty="0"/>
              <a:t>Device protection with streaming TV</a:t>
            </a:r>
          </a:p>
          <a:p>
            <a:pPr marL="285750" indent="-285750">
              <a:buFont typeface="Arial" panose="020B0604020202020204" pitchFamily="34" charset="0"/>
              <a:buChar char="•"/>
            </a:pPr>
            <a:r>
              <a:rPr lang="en-US" sz="1200" dirty="0"/>
              <a:t>Churn with Internet service Fiber optics/Payment method electronic check</a:t>
            </a:r>
          </a:p>
        </p:txBody>
      </p:sp>
      <p:sp>
        <p:nvSpPr>
          <p:cNvPr id="19" name="TextBox 18">
            <a:extLst>
              <a:ext uri="{FF2B5EF4-FFF2-40B4-BE49-F238E27FC236}">
                <a16:creationId xmlns:a16="http://schemas.microsoft.com/office/drawing/2014/main" id="{45286BFD-C3F2-421C-8E5A-6026EBDF8376}"/>
              </a:ext>
            </a:extLst>
          </p:cNvPr>
          <p:cNvSpPr txBox="1"/>
          <p:nvPr/>
        </p:nvSpPr>
        <p:spPr>
          <a:xfrm>
            <a:off x="9514275" y="4411727"/>
            <a:ext cx="2579076"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accent5"/>
                </a:solidFill>
              </a:rPr>
              <a:t>Negatively corelated</a:t>
            </a:r>
          </a:p>
          <a:p>
            <a:pPr marL="285750" indent="-285750">
              <a:buFont typeface="Arial" panose="020B0604020202020204" pitchFamily="34" charset="0"/>
              <a:buChar char="•"/>
            </a:pPr>
            <a:r>
              <a:rPr lang="en-US" sz="1200" dirty="0"/>
              <a:t>Churn with contract Two years</a:t>
            </a:r>
          </a:p>
          <a:p>
            <a:pPr marL="285750" indent="-285750">
              <a:buFont typeface="Arial" panose="020B0604020202020204" pitchFamily="34" charset="0"/>
              <a:buChar char="•"/>
            </a:pPr>
            <a:r>
              <a:rPr lang="en-US" sz="1200" dirty="0"/>
              <a:t>No internet services with tech support/Streaming TV/Streaming Movie/</a:t>
            </a:r>
            <a:r>
              <a:rPr lang="en-US" sz="1200" dirty="0" err="1"/>
              <a:t>MonthlyCharges</a:t>
            </a:r>
            <a:r>
              <a:rPr lang="en-US" sz="1200" dirty="0"/>
              <a:t>/payment method</a:t>
            </a:r>
          </a:p>
          <a:p>
            <a:pPr marL="285750" indent="-285750">
              <a:buFont typeface="Arial" panose="020B0604020202020204" pitchFamily="34" charset="0"/>
              <a:buChar char="•"/>
            </a:pPr>
            <a:endParaRPr lang="en-US" sz="1200" dirty="0"/>
          </a:p>
        </p:txBody>
      </p:sp>
    </p:spTree>
    <p:extLst>
      <p:ext uri="{BB962C8B-B14F-4D97-AF65-F5344CB8AC3E}">
        <p14:creationId xmlns:p14="http://schemas.microsoft.com/office/powerpoint/2010/main" val="713341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13497-1D8D-49AB-8C2F-45F1587B7F68}"/>
              </a:ext>
            </a:extLst>
          </p:cNvPr>
          <p:cNvSpPr>
            <a:spLocks noGrp="1"/>
          </p:cNvSpPr>
          <p:nvPr>
            <p:ph type="title"/>
          </p:nvPr>
        </p:nvSpPr>
        <p:spPr>
          <a:xfrm>
            <a:off x="677334" y="609600"/>
            <a:ext cx="8596668" cy="766439"/>
          </a:xfrm>
        </p:spPr>
        <p:txBody>
          <a:bodyPr anchor="ctr">
            <a:normAutofit fontScale="90000"/>
          </a:bodyPr>
          <a:lstStyle/>
          <a:p>
            <a:r>
              <a:rPr lang="en-US" dirty="0">
                <a:latin typeface="Calibri" panose="020F0502020204030204" pitchFamily="34" charset="0"/>
                <a:cs typeface="Calibri" panose="020F0502020204030204" pitchFamily="34" charset="0"/>
              </a:rPr>
              <a:t>The Model</a:t>
            </a:r>
            <a:br>
              <a:rPr lang="en-US" dirty="0"/>
            </a:br>
            <a:endParaRPr lang="en-US" dirty="0"/>
          </a:p>
        </p:txBody>
      </p:sp>
      <p:sp>
        <p:nvSpPr>
          <p:cNvPr id="4" name="Text Placeholder 3">
            <a:extLst>
              <a:ext uri="{FF2B5EF4-FFF2-40B4-BE49-F238E27FC236}">
                <a16:creationId xmlns:a16="http://schemas.microsoft.com/office/drawing/2014/main" id="{C90F0F71-03E7-416D-B5B0-E0C67BC5ED53}"/>
              </a:ext>
            </a:extLst>
          </p:cNvPr>
          <p:cNvSpPr>
            <a:spLocks noGrp="1"/>
          </p:cNvSpPr>
          <p:nvPr>
            <p:ph type="body" idx="1"/>
          </p:nvPr>
        </p:nvSpPr>
        <p:spPr>
          <a:xfrm>
            <a:off x="675745" y="2194265"/>
            <a:ext cx="4185623" cy="941840"/>
          </a:xfrm>
        </p:spPr>
        <p:txBody>
          <a:bodyPr/>
          <a:lstStyle/>
          <a:p>
            <a:r>
              <a:rPr lang="en-US" b="1" u="sng" dirty="0"/>
              <a:t>Independent Variable</a:t>
            </a:r>
            <a:r>
              <a:rPr lang="en-US" b="1" dirty="0"/>
              <a:t>: </a:t>
            </a:r>
          </a:p>
          <a:p>
            <a:endParaRPr lang="en-US" dirty="0"/>
          </a:p>
        </p:txBody>
      </p:sp>
      <p:sp>
        <p:nvSpPr>
          <p:cNvPr id="53" name="Content Placeholder 2">
            <a:extLst>
              <a:ext uri="{FF2B5EF4-FFF2-40B4-BE49-F238E27FC236}">
                <a16:creationId xmlns:a16="http://schemas.microsoft.com/office/drawing/2014/main" id="{EBA85F7A-A7EB-43D4-BA4F-92D529F18545}"/>
              </a:ext>
            </a:extLst>
          </p:cNvPr>
          <p:cNvSpPr>
            <a:spLocks noGrp="1"/>
          </p:cNvSpPr>
          <p:nvPr>
            <p:ph sz="half" idx="2"/>
          </p:nvPr>
        </p:nvSpPr>
        <p:spPr/>
        <p:txBody>
          <a:bodyPr anchor="ctr">
            <a:normAutofit fontScale="25000" lnSpcReduction="20000"/>
          </a:bodyPr>
          <a:lstStyle/>
          <a:p>
            <a:pPr>
              <a:lnSpc>
                <a:spcPct val="90000"/>
              </a:lnSpc>
            </a:pPr>
            <a:endParaRPr lang="en-US" sz="1400" b="1" dirty="0"/>
          </a:p>
          <a:p>
            <a:pPr>
              <a:lnSpc>
                <a:spcPct val="90000"/>
              </a:lnSpc>
              <a:buFont typeface="Wingdings" panose="05000000000000000000" pitchFamily="2" charset="2"/>
              <a:buChar char="§"/>
            </a:pPr>
            <a:r>
              <a:rPr lang="en-US" sz="4800" dirty="0"/>
              <a:t>Tenure</a:t>
            </a:r>
          </a:p>
          <a:p>
            <a:pPr>
              <a:lnSpc>
                <a:spcPct val="90000"/>
              </a:lnSpc>
              <a:buFont typeface="Wingdings" panose="05000000000000000000" pitchFamily="2" charset="2"/>
              <a:buChar char="§"/>
            </a:pPr>
            <a:r>
              <a:rPr lang="en-US" sz="4800" dirty="0"/>
              <a:t>Monthly Charges</a:t>
            </a:r>
          </a:p>
          <a:p>
            <a:pPr>
              <a:lnSpc>
                <a:spcPct val="90000"/>
              </a:lnSpc>
              <a:buFont typeface="Wingdings" panose="05000000000000000000" pitchFamily="2" charset="2"/>
              <a:buChar char="§"/>
            </a:pPr>
            <a:r>
              <a:rPr lang="en-US" sz="4800" dirty="0"/>
              <a:t>Senior Citizen</a:t>
            </a:r>
          </a:p>
          <a:p>
            <a:pPr>
              <a:lnSpc>
                <a:spcPct val="90000"/>
              </a:lnSpc>
              <a:buFont typeface="Wingdings" panose="05000000000000000000" pitchFamily="2" charset="2"/>
              <a:buChar char="§"/>
            </a:pPr>
            <a:r>
              <a:rPr lang="en-US" sz="4800" dirty="0"/>
              <a:t>Partner </a:t>
            </a:r>
          </a:p>
          <a:p>
            <a:pPr>
              <a:lnSpc>
                <a:spcPct val="90000"/>
              </a:lnSpc>
              <a:buFont typeface="Wingdings" panose="05000000000000000000" pitchFamily="2" charset="2"/>
              <a:buChar char="§"/>
            </a:pPr>
            <a:r>
              <a:rPr lang="en-US" sz="4800" dirty="0"/>
              <a:t>Internet Service</a:t>
            </a:r>
          </a:p>
          <a:p>
            <a:pPr>
              <a:lnSpc>
                <a:spcPct val="90000"/>
              </a:lnSpc>
              <a:buFont typeface="Wingdings" panose="05000000000000000000" pitchFamily="2" charset="2"/>
              <a:buChar char="§"/>
            </a:pPr>
            <a:r>
              <a:rPr lang="en-US" sz="4800" dirty="0"/>
              <a:t>Online Security</a:t>
            </a:r>
          </a:p>
          <a:p>
            <a:pPr>
              <a:lnSpc>
                <a:spcPct val="90000"/>
              </a:lnSpc>
              <a:buFont typeface="Wingdings" panose="05000000000000000000" pitchFamily="2" charset="2"/>
              <a:buChar char="§"/>
            </a:pPr>
            <a:r>
              <a:rPr lang="en-US" sz="4800" dirty="0"/>
              <a:t>Online Backup </a:t>
            </a:r>
          </a:p>
          <a:p>
            <a:pPr>
              <a:lnSpc>
                <a:spcPct val="90000"/>
              </a:lnSpc>
              <a:buFont typeface="Wingdings" panose="05000000000000000000" pitchFamily="2" charset="2"/>
              <a:buChar char="§"/>
            </a:pPr>
            <a:r>
              <a:rPr lang="en-US" sz="4800" dirty="0"/>
              <a:t>Tech Support </a:t>
            </a:r>
          </a:p>
          <a:p>
            <a:pPr>
              <a:lnSpc>
                <a:spcPct val="90000"/>
              </a:lnSpc>
              <a:buFont typeface="Wingdings" panose="05000000000000000000" pitchFamily="2" charset="2"/>
              <a:buChar char="§"/>
            </a:pPr>
            <a:r>
              <a:rPr lang="en-US" sz="4800" dirty="0"/>
              <a:t>Contract</a:t>
            </a:r>
          </a:p>
          <a:p>
            <a:pPr>
              <a:lnSpc>
                <a:spcPct val="90000"/>
              </a:lnSpc>
              <a:buFont typeface="Wingdings" panose="05000000000000000000" pitchFamily="2" charset="2"/>
              <a:buChar char="§"/>
            </a:pPr>
            <a:r>
              <a:rPr lang="en-US" sz="4800" dirty="0"/>
              <a:t>Paper less Billing </a:t>
            </a:r>
          </a:p>
          <a:p>
            <a:pPr>
              <a:lnSpc>
                <a:spcPct val="90000"/>
              </a:lnSpc>
              <a:buFont typeface="Wingdings" panose="05000000000000000000" pitchFamily="2" charset="2"/>
              <a:buChar char="§"/>
            </a:pPr>
            <a:r>
              <a:rPr lang="en-US" sz="4800" dirty="0"/>
              <a:t>Payment Method</a:t>
            </a:r>
          </a:p>
          <a:p>
            <a:pPr marL="0" indent="0">
              <a:lnSpc>
                <a:spcPct val="90000"/>
              </a:lnSpc>
              <a:buNone/>
            </a:pPr>
            <a:r>
              <a:rPr lang="en-US" sz="3400" dirty="0"/>
              <a:t> </a:t>
            </a:r>
          </a:p>
        </p:txBody>
      </p:sp>
      <p:sp>
        <p:nvSpPr>
          <p:cNvPr id="6" name="Text Placeholder 5">
            <a:extLst>
              <a:ext uri="{FF2B5EF4-FFF2-40B4-BE49-F238E27FC236}">
                <a16:creationId xmlns:a16="http://schemas.microsoft.com/office/drawing/2014/main" id="{C2C00D60-DD91-4C60-ADC7-A5B99DCC488F}"/>
              </a:ext>
            </a:extLst>
          </p:cNvPr>
          <p:cNvSpPr>
            <a:spLocks noGrp="1"/>
          </p:cNvSpPr>
          <p:nvPr>
            <p:ph type="body" sz="quarter" idx="3"/>
          </p:nvPr>
        </p:nvSpPr>
        <p:spPr>
          <a:xfrm>
            <a:off x="5088384" y="2304948"/>
            <a:ext cx="4185618" cy="1200329"/>
          </a:xfrm>
        </p:spPr>
        <p:txBody>
          <a:bodyPr/>
          <a:lstStyle/>
          <a:p>
            <a:r>
              <a:rPr lang="en-US" b="1" u="sng" dirty="0"/>
              <a:t>Dependent Variable</a:t>
            </a:r>
            <a:r>
              <a:rPr lang="en-US" b="1" dirty="0"/>
              <a:t>: </a:t>
            </a:r>
          </a:p>
          <a:p>
            <a:pPr marL="285750" indent="-285750">
              <a:buFont typeface="Arial" panose="020B0604020202020204" pitchFamily="34" charset="0"/>
              <a:buChar char="•"/>
            </a:pPr>
            <a:r>
              <a:rPr lang="en-US" sz="1400" cap="none" dirty="0">
                <a:solidFill>
                  <a:schemeClr val="tx1"/>
                </a:solidFill>
              </a:rPr>
              <a:t>Churn</a:t>
            </a:r>
            <a:endParaRPr lang="en-US" cap="none" dirty="0">
              <a:solidFill>
                <a:schemeClr val="tx1"/>
              </a:solidFill>
            </a:endParaRPr>
          </a:p>
          <a:p>
            <a:endParaRPr lang="en-US" dirty="0"/>
          </a:p>
        </p:txBody>
      </p:sp>
      <p:sp>
        <p:nvSpPr>
          <p:cNvPr id="34" name="TextBox 33">
            <a:extLst>
              <a:ext uri="{FF2B5EF4-FFF2-40B4-BE49-F238E27FC236}">
                <a16:creationId xmlns:a16="http://schemas.microsoft.com/office/drawing/2014/main" id="{F6CD0B04-C1C2-41BD-9D19-554C9110FADF}"/>
              </a:ext>
            </a:extLst>
          </p:cNvPr>
          <p:cNvSpPr txBox="1"/>
          <p:nvPr/>
        </p:nvSpPr>
        <p:spPr>
          <a:xfrm>
            <a:off x="745725" y="1272688"/>
            <a:ext cx="5244336" cy="677108"/>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Model – </a:t>
            </a:r>
            <a:r>
              <a:rPr lang="en-US" sz="2000" dirty="0">
                <a:latin typeface="Calibri" panose="020F0502020204030204" pitchFamily="34" charset="0"/>
                <a:cs typeface="Calibri" panose="020F0502020204030204" pitchFamily="34" charset="0"/>
              </a:rPr>
              <a:t>Logistic Regression and Decision Tree</a:t>
            </a:r>
          </a:p>
          <a:p>
            <a:endParaRPr lang="en-US" dirty="0"/>
          </a:p>
        </p:txBody>
      </p:sp>
    </p:spTree>
    <p:extLst>
      <p:ext uri="{BB962C8B-B14F-4D97-AF65-F5344CB8AC3E}">
        <p14:creationId xmlns:p14="http://schemas.microsoft.com/office/powerpoint/2010/main" val="983177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5160-965C-47F1-939B-4306B4CA198A}"/>
              </a:ext>
            </a:extLst>
          </p:cNvPr>
          <p:cNvSpPr>
            <a:spLocks noGrp="1"/>
          </p:cNvSpPr>
          <p:nvPr>
            <p:ph type="title"/>
          </p:nvPr>
        </p:nvSpPr>
        <p:spPr>
          <a:xfrm>
            <a:off x="1351257" y="201227"/>
            <a:ext cx="8596668" cy="1320800"/>
          </a:xfrm>
        </p:spPr>
        <p:txBody>
          <a:bodyPr>
            <a:normAutofit/>
          </a:bodyPr>
          <a:lstStyle/>
          <a:p>
            <a:r>
              <a:rPr lang="en-US" dirty="0">
                <a:latin typeface="Calibri" panose="020F0502020204030204" pitchFamily="34" charset="0"/>
                <a:cs typeface="Calibri" panose="020F0502020204030204" pitchFamily="34" charset="0"/>
              </a:rPr>
              <a:t>Data Modeling </a:t>
            </a:r>
          </a:p>
        </p:txBody>
      </p:sp>
      <p:sp>
        <p:nvSpPr>
          <p:cNvPr id="3" name="Content Placeholder 2">
            <a:extLst>
              <a:ext uri="{FF2B5EF4-FFF2-40B4-BE49-F238E27FC236}">
                <a16:creationId xmlns:a16="http://schemas.microsoft.com/office/drawing/2014/main" id="{3D6CC66F-9E54-4B89-8EC7-B83D7BF99D80}"/>
              </a:ext>
            </a:extLst>
          </p:cNvPr>
          <p:cNvSpPr>
            <a:spLocks noGrp="1"/>
          </p:cNvSpPr>
          <p:nvPr>
            <p:ph idx="1"/>
          </p:nvPr>
        </p:nvSpPr>
        <p:spPr>
          <a:xfrm>
            <a:off x="355107" y="1364941"/>
            <a:ext cx="10129421" cy="4128117"/>
          </a:xfrm>
        </p:spPr>
        <p:txBody>
          <a:bodyPr>
            <a:normAutofit lnSpcReduction="10000"/>
          </a:bodyPr>
          <a:lstStyle/>
          <a:p>
            <a:pPr marL="0" indent="0" algn="ctr">
              <a:buNone/>
            </a:pPr>
            <a:r>
              <a:rPr lang="en-US" sz="2000" b="1" u="sng" dirty="0">
                <a:latin typeface="Calibri" panose="020F0502020204030204" pitchFamily="34" charset="0"/>
                <a:cs typeface="Calibri" panose="020F0502020204030204" pitchFamily="34" charset="0"/>
              </a:rPr>
              <a:t>Goals and Objectives</a:t>
            </a:r>
          </a:p>
          <a:p>
            <a:pPr marL="0" indent="0" algn="ctr">
              <a:buNone/>
            </a:pPr>
            <a:endParaRPr lang="en-US" b="1" u="sng" dirty="0">
              <a:latin typeface="Calibri" panose="020F0502020204030204" pitchFamily="34" charset="0"/>
              <a:cs typeface="Calibri" panose="020F0502020204030204" pitchFamily="34" charset="0"/>
            </a:endParaRPr>
          </a:p>
          <a:p>
            <a:pPr algn="just"/>
            <a:r>
              <a:rPr lang="en-US" u="sng" dirty="0">
                <a:solidFill>
                  <a:schemeClr val="accent1"/>
                </a:solidFill>
                <a:latin typeface="Calibri" panose="020F0502020204030204" pitchFamily="34" charset="0"/>
                <a:cs typeface="Calibri" panose="020F0502020204030204" pitchFamily="34" charset="0"/>
              </a:rPr>
              <a:t>Target variable</a:t>
            </a:r>
            <a:r>
              <a:rPr lang="en-US" dirty="0">
                <a:latin typeface="Calibri" panose="020F0502020204030204" pitchFamily="34" charset="0"/>
                <a:cs typeface="Calibri" panose="020F0502020204030204" pitchFamily="34" charset="0"/>
              </a:rPr>
              <a:t>: Churn – whether Customers left the services or not  </a:t>
            </a:r>
          </a:p>
          <a:p>
            <a:pPr algn="just"/>
            <a:r>
              <a:rPr lang="en-US" u="sng" dirty="0">
                <a:solidFill>
                  <a:schemeClr val="accent1"/>
                </a:solidFill>
                <a:latin typeface="Calibri" panose="020F0502020204030204" pitchFamily="34" charset="0"/>
                <a:cs typeface="Calibri" panose="020F0502020204030204" pitchFamily="34" charset="0"/>
              </a:rPr>
              <a:t>Predicting</a:t>
            </a:r>
            <a:r>
              <a:rPr lang="en-US" dirty="0">
                <a:latin typeface="Calibri" panose="020F0502020204030204" pitchFamily="34" charset="0"/>
                <a:cs typeface="Calibri" panose="020F0502020204030204" pitchFamily="34" charset="0"/>
              </a:rPr>
              <a:t>:</a:t>
            </a:r>
          </a:p>
          <a:p>
            <a:pPr marL="514350" indent="-514350" algn="just">
              <a:buFont typeface="+mj-lt"/>
              <a:buAutoNum type="romanUcPeriod"/>
            </a:pPr>
            <a:r>
              <a:rPr lang="en-US" dirty="0">
                <a:latin typeface="Calibri" panose="020F0502020204030204" pitchFamily="34" charset="0"/>
                <a:cs typeface="Calibri" panose="020F0502020204030204" pitchFamily="34" charset="0"/>
              </a:rPr>
              <a:t>Churn rate</a:t>
            </a:r>
          </a:p>
          <a:p>
            <a:pPr marL="514350" indent="-514350" algn="just">
              <a:buFont typeface="+mj-lt"/>
              <a:buAutoNum type="romanUcPeriod"/>
            </a:pPr>
            <a:r>
              <a:rPr lang="en-US" dirty="0">
                <a:latin typeface="Calibri" panose="020F0502020204030204" pitchFamily="34" charset="0"/>
                <a:cs typeface="Calibri" panose="020F0502020204030204" pitchFamily="34" charset="0"/>
              </a:rPr>
              <a:t>Highlighting the main variables/factors that positively and negatively  influencing the customer churn rate</a:t>
            </a:r>
          </a:p>
          <a:p>
            <a:pPr marL="514350" indent="-514350" algn="just">
              <a:buFont typeface="+mj-lt"/>
              <a:buAutoNum type="romanUcPeriod"/>
            </a:pPr>
            <a:r>
              <a:rPr lang="en-US" dirty="0">
                <a:latin typeface="Calibri" panose="020F0502020204030204" pitchFamily="34" charset="0"/>
                <a:cs typeface="Calibri" panose="020F0502020204030204" pitchFamily="34" charset="0"/>
              </a:rPr>
              <a:t>The customers who have the highest chances of leaving.</a:t>
            </a:r>
          </a:p>
          <a:p>
            <a:pPr marL="514350" indent="-514350" algn="just">
              <a:buFont typeface="+mj-lt"/>
              <a:buAutoNum type="romanUcPeriod"/>
            </a:pPr>
            <a:r>
              <a:rPr lang="en-US" dirty="0">
                <a:latin typeface="Calibri" panose="020F0502020204030204" pitchFamily="34" charset="0"/>
                <a:cs typeface="Calibri" panose="020F0502020204030204" pitchFamily="34" charset="0"/>
              </a:rPr>
              <a:t>Use various ML algorithms to build prediction model, evaluate accuracy and performance of these model </a:t>
            </a:r>
          </a:p>
          <a:p>
            <a:pPr algn="just"/>
            <a:r>
              <a:rPr lang="en-US" u="sng" dirty="0">
                <a:solidFill>
                  <a:schemeClr val="accent1"/>
                </a:solidFill>
                <a:latin typeface="Calibri" panose="020F0502020204030204" pitchFamily="34" charset="0"/>
                <a:cs typeface="Calibri" panose="020F0502020204030204" pitchFamily="34" charset="0"/>
              </a:rPr>
              <a:t>Accomplish</a:t>
            </a:r>
            <a:r>
              <a:rPr lang="en-US" dirty="0">
                <a:latin typeface="Calibri" panose="020F0502020204030204" pitchFamily="34" charset="0"/>
                <a:cs typeface="Calibri" panose="020F0502020204030204" pitchFamily="34" charset="0"/>
              </a:rPr>
              <a:t>: Find out the best model and provide recommendations to improve the customer retention program.</a:t>
            </a:r>
          </a:p>
        </p:txBody>
      </p:sp>
    </p:spTree>
    <p:extLst>
      <p:ext uri="{BB962C8B-B14F-4D97-AF65-F5344CB8AC3E}">
        <p14:creationId xmlns:p14="http://schemas.microsoft.com/office/powerpoint/2010/main" val="384906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4A9BD0-EA4B-40BF-997A-61CE70CE38E2}"/>
              </a:ext>
            </a:extLst>
          </p:cNvPr>
          <p:cNvSpPr txBox="1"/>
          <p:nvPr/>
        </p:nvSpPr>
        <p:spPr>
          <a:xfrm>
            <a:off x="108488" y="154983"/>
            <a:ext cx="11995688" cy="861774"/>
          </a:xfrm>
          <a:prstGeom prst="rect">
            <a:avLst/>
          </a:prstGeom>
          <a:noFill/>
        </p:spPr>
        <p:txBody>
          <a:bodyPr wrap="square" rtlCol="0">
            <a:spAutoFit/>
          </a:bodyPr>
          <a:lstStyle/>
          <a:p>
            <a:pPr algn="ctr"/>
            <a:r>
              <a:rPr lang="en-US" sz="3200" dirty="0">
                <a:solidFill>
                  <a:schemeClr val="accent1">
                    <a:lumMod val="60000"/>
                    <a:lumOff val="40000"/>
                  </a:schemeClr>
                </a:solidFill>
              </a:rPr>
              <a:t>Business Understanding </a:t>
            </a:r>
          </a:p>
          <a:p>
            <a:pPr algn="ctr"/>
            <a:endParaRPr lang="en-US" dirty="0"/>
          </a:p>
        </p:txBody>
      </p:sp>
      <p:sp>
        <p:nvSpPr>
          <p:cNvPr id="3" name="TextBox 2">
            <a:extLst>
              <a:ext uri="{FF2B5EF4-FFF2-40B4-BE49-F238E27FC236}">
                <a16:creationId xmlns:a16="http://schemas.microsoft.com/office/drawing/2014/main" id="{D000FAFA-EB30-421D-A6E3-0F316E6629CB}"/>
              </a:ext>
            </a:extLst>
          </p:cNvPr>
          <p:cNvSpPr txBox="1"/>
          <p:nvPr/>
        </p:nvSpPr>
        <p:spPr>
          <a:xfrm>
            <a:off x="247973" y="801314"/>
            <a:ext cx="11677973" cy="646331"/>
          </a:xfrm>
          <a:prstGeom prst="rect">
            <a:avLst/>
          </a:prstGeom>
          <a:noFill/>
        </p:spPr>
        <p:txBody>
          <a:bodyPr wrap="square" rtlCol="0">
            <a:spAutoFit/>
          </a:bodyPr>
          <a:lstStyle/>
          <a:p>
            <a:r>
              <a:rPr lang="en-US" dirty="0">
                <a:solidFill>
                  <a:schemeClr val="accent1">
                    <a:lumMod val="75000"/>
                  </a:schemeClr>
                </a:solidFill>
              </a:rPr>
              <a:t>Industry Analysis</a:t>
            </a:r>
          </a:p>
          <a:p>
            <a:endParaRPr lang="en-US" dirty="0"/>
          </a:p>
        </p:txBody>
      </p:sp>
      <p:sp>
        <p:nvSpPr>
          <p:cNvPr id="4" name="TextBox 3">
            <a:extLst>
              <a:ext uri="{FF2B5EF4-FFF2-40B4-BE49-F238E27FC236}">
                <a16:creationId xmlns:a16="http://schemas.microsoft.com/office/drawing/2014/main" id="{45BA8C2A-502F-48AC-AF48-011B41D4ABA7}"/>
              </a:ext>
            </a:extLst>
          </p:cNvPr>
          <p:cNvSpPr txBox="1"/>
          <p:nvPr/>
        </p:nvSpPr>
        <p:spPr>
          <a:xfrm>
            <a:off x="247973" y="1447645"/>
            <a:ext cx="4370522" cy="646331"/>
          </a:xfrm>
          <a:prstGeom prst="rect">
            <a:avLst/>
          </a:prstGeom>
          <a:noFill/>
        </p:spPr>
        <p:txBody>
          <a:bodyPr wrap="square" rtlCol="0">
            <a:spAutoFit/>
          </a:bodyPr>
          <a:lstStyle/>
          <a:p>
            <a:r>
              <a:rPr lang="en-US" dirty="0">
                <a:solidFill>
                  <a:schemeClr val="accent2">
                    <a:lumMod val="75000"/>
                  </a:schemeClr>
                </a:solidFill>
              </a:rPr>
              <a:t>Porter’s Five Force Analysis</a:t>
            </a:r>
          </a:p>
          <a:p>
            <a:endParaRPr lang="en-US" dirty="0"/>
          </a:p>
        </p:txBody>
      </p:sp>
      <p:sp>
        <p:nvSpPr>
          <p:cNvPr id="5" name="TextBox 4">
            <a:extLst>
              <a:ext uri="{FF2B5EF4-FFF2-40B4-BE49-F238E27FC236}">
                <a16:creationId xmlns:a16="http://schemas.microsoft.com/office/drawing/2014/main" id="{677E13EA-1E78-41D2-A555-2D594D6B8B5B}"/>
              </a:ext>
            </a:extLst>
          </p:cNvPr>
          <p:cNvSpPr txBox="1"/>
          <p:nvPr/>
        </p:nvSpPr>
        <p:spPr>
          <a:xfrm>
            <a:off x="247973" y="2093976"/>
            <a:ext cx="11763213" cy="3262432"/>
          </a:xfrm>
          <a:prstGeom prst="rect">
            <a:avLst/>
          </a:prstGeom>
          <a:noFill/>
        </p:spPr>
        <p:txBody>
          <a:bodyPr wrap="square" rtlCol="0">
            <a:spAutoFit/>
          </a:bodyPr>
          <a:lstStyle/>
          <a:p>
            <a:pPr algn="just"/>
            <a:r>
              <a:rPr lang="en-US" sz="1600" dirty="0">
                <a:solidFill>
                  <a:schemeClr val="accent1"/>
                </a:solidFill>
              </a:rPr>
              <a:t>Threats of new entrants</a:t>
            </a:r>
          </a:p>
          <a:p>
            <a:pPr algn="just"/>
            <a:endParaRPr lang="en-US" sz="1600" dirty="0"/>
          </a:p>
          <a:p>
            <a:pPr algn="just"/>
            <a:r>
              <a:rPr lang="en-US" sz="1400" dirty="0"/>
              <a:t>Telecommunication is one  of the most capital intensive industry. So an entrant’s biggest challenge would be the capital investment which is really high and also the recurring financial needs for investing in  land, facilities, infrastructure and major manufacturing </a:t>
            </a:r>
            <a:r>
              <a:rPr lang="en-US" sz="1400" dirty="0" err="1"/>
              <a:t>equipments</a:t>
            </a:r>
            <a:r>
              <a:rPr lang="en-US" sz="1400" dirty="0"/>
              <a:t>. The other barrier would be that there are already lot of well established companies who have achieved almost everything, a new entrant is expected to have some innovative technology or which the other companies doesn’t have or same plans with reduced prices(which will again reduce the profit) to make the customers switch to their service. So due to strong barriers in this industry the threat of new entrants is minimal.</a:t>
            </a:r>
          </a:p>
          <a:p>
            <a:pPr algn="just"/>
            <a:endParaRPr lang="en-US" sz="1600" dirty="0"/>
          </a:p>
          <a:p>
            <a:pPr algn="just"/>
            <a:r>
              <a:rPr lang="en-US" sz="1600" dirty="0">
                <a:solidFill>
                  <a:schemeClr val="accent1"/>
                </a:solidFill>
              </a:rPr>
              <a:t>Power of suppliers</a:t>
            </a:r>
          </a:p>
          <a:p>
            <a:pPr algn="just"/>
            <a:endParaRPr lang="en-US" sz="1600" dirty="0"/>
          </a:p>
          <a:p>
            <a:pPr algn="just"/>
            <a:r>
              <a:rPr lang="en-US" sz="1400" dirty="0"/>
              <a:t>Some of the suppliers for telecom industry are the equipment manufacturers, switchboard equipment manufacturer, fiber optic cables manufacturer, network equipment manufacturer. There are wide range of manufacturers  for this particular industry ranging from Cisco, Tellabs Nokia, Motorola and many more. As there are large number of suppliers, companies have lot of options to choose from so they naturally lose their bargaining power and give the control to the telecom companies</a:t>
            </a:r>
          </a:p>
        </p:txBody>
      </p:sp>
    </p:spTree>
    <p:extLst>
      <p:ext uri="{BB962C8B-B14F-4D97-AF65-F5344CB8AC3E}">
        <p14:creationId xmlns:p14="http://schemas.microsoft.com/office/powerpoint/2010/main" val="2867391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7E37FAF-B41D-4036-97CF-23AFD65018D2}"/>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a:t>Model Building steps:</a:t>
            </a:r>
            <a:endParaRPr lang="en-US" dirty="0"/>
          </a:p>
        </p:txBody>
      </p:sp>
      <p:graphicFrame>
        <p:nvGraphicFramePr>
          <p:cNvPr id="3" name="Diagram 2">
            <a:extLst>
              <a:ext uri="{FF2B5EF4-FFF2-40B4-BE49-F238E27FC236}">
                <a16:creationId xmlns:a16="http://schemas.microsoft.com/office/drawing/2014/main" id="{B7972392-194B-4BBA-84F7-32245B5A7FCD}"/>
              </a:ext>
            </a:extLst>
          </p:cNvPr>
          <p:cNvGraphicFramePr/>
          <p:nvPr>
            <p:extLst>
              <p:ext uri="{D42A27DB-BD31-4B8C-83A1-F6EECF244321}">
                <p14:modId xmlns:p14="http://schemas.microsoft.com/office/powerpoint/2010/main" val="4084462556"/>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2F06F7C-ECED-4E50-B397-3EC9177C2A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826" y="321141"/>
            <a:ext cx="3400425" cy="1343025"/>
          </a:xfrm>
          <a:prstGeom prst="rect">
            <a:avLst/>
          </a:prstGeom>
        </p:spPr>
      </p:pic>
    </p:spTree>
    <p:extLst>
      <p:ext uri="{BB962C8B-B14F-4D97-AF65-F5344CB8AC3E}">
        <p14:creationId xmlns:p14="http://schemas.microsoft.com/office/powerpoint/2010/main" val="2526492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2EE3-E5A7-4707-999C-62E6753EBEEF}"/>
              </a:ext>
            </a:extLst>
          </p:cNvPr>
          <p:cNvSpPr>
            <a:spLocks noGrp="1"/>
          </p:cNvSpPr>
          <p:nvPr>
            <p:ph type="title"/>
          </p:nvPr>
        </p:nvSpPr>
        <p:spPr>
          <a:xfrm>
            <a:off x="260083" y="156238"/>
            <a:ext cx="8596668" cy="1320800"/>
          </a:xfrm>
        </p:spPr>
        <p:txBody>
          <a:bodyPr/>
          <a:lstStyle/>
          <a:p>
            <a:r>
              <a:rPr lang="en-US" b="1" dirty="0"/>
              <a:t>Data Preprocessing</a:t>
            </a:r>
            <a:endParaRPr lang="en-US" dirty="0"/>
          </a:p>
        </p:txBody>
      </p:sp>
      <p:sp>
        <p:nvSpPr>
          <p:cNvPr id="3" name="Content Placeholder 2">
            <a:extLst>
              <a:ext uri="{FF2B5EF4-FFF2-40B4-BE49-F238E27FC236}">
                <a16:creationId xmlns:a16="http://schemas.microsoft.com/office/drawing/2014/main" id="{5DE4D30A-D21E-4D96-83B3-847B8F6CE963}"/>
              </a:ext>
            </a:extLst>
          </p:cNvPr>
          <p:cNvSpPr>
            <a:spLocks noGrp="1"/>
          </p:cNvSpPr>
          <p:nvPr>
            <p:ph sz="half" idx="1"/>
          </p:nvPr>
        </p:nvSpPr>
        <p:spPr>
          <a:xfrm>
            <a:off x="520913" y="1556908"/>
            <a:ext cx="4184035" cy="3880772"/>
          </a:xfrm>
        </p:spPr>
        <p:txBody>
          <a:bodyPr/>
          <a:lstStyle/>
          <a:p>
            <a:r>
              <a:rPr lang="en-US" dirty="0"/>
              <a:t>11 missing value in total Charge column</a:t>
            </a:r>
          </a:p>
          <a:p>
            <a:pPr marL="0" indent="0">
              <a:buNone/>
            </a:pPr>
            <a:endParaRPr lang="en-US" dirty="0"/>
          </a:p>
        </p:txBody>
      </p:sp>
      <p:sp>
        <p:nvSpPr>
          <p:cNvPr id="4" name="Content Placeholder 3">
            <a:extLst>
              <a:ext uri="{FF2B5EF4-FFF2-40B4-BE49-F238E27FC236}">
                <a16:creationId xmlns:a16="http://schemas.microsoft.com/office/drawing/2014/main" id="{F1B8A5AB-0378-4566-BDA3-8159F5F7ABB5}"/>
              </a:ext>
            </a:extLst>
          </p:cNvPr>
          <p:cNvSpPr>
            <a:spLocks noGrp="1"/>
          </p:cNvSpPr>
          <p:nvPr>
            <p:ph sz="half" idx="2"/>
          </p:nvPr>
        </p:nvSpPr>
        <p:spPr>
          <a:xfrm>
            <a:off x="5303034" y="1556908"/>
            <a:ext cx="4184034" cy="3880773"/>
          </a:xfrm>
        </p:spPr>
        <p:txBody>
          <a:bodyPr/>
          <a:lstStyle/>
          <a:p>
            <a:r>
              <a:rPr lang="en-US" dirty="0"/>
              <a:t>Since the minimum tenure is 1 month and maximum tenure is 72 month, so grouped them into 5 tenures group :“0–12 Month”, “12–24 Month”, “24–48 Months”, “48–60 Month”, “&gt; 60 Month”</a:t>
            </a:r>
          </a:p>
          <a:p>
            <a:endParaRPr lang="en-US" dirty="0"/>
          </a:p>
        </p:txBody>
      </p:sp>
      <p:pic>
        <p:nvPicPr>
          <p:cNvPr id="5" name="Picture 4">
            <a:extLst>
              <a:ext uri="{FF2B5EF4-FFF2-40B4-BE49-F238E27FC236}">
                <a16:creationId xmlns:a16="http://schemas.microsoft.com/office/drawing/2014/main" id="{92C92A40-C016-4166-AE9B-869B97520DB3}"/>
              </a:ext>
            </a:extLst>
          </p:cNvPr>
          <p:cNvPicPr>
            <a:picLocks noChangeAspect="1"/>
          </p:cNvPicPr>
          <p:nvPr/>
        </p:nvPicPr>
        <p:blipFill>
          <a:blip r:embed="rId2"/>
          <a:stretch>
            <a:fillRect/>
          </a:stretch>
        </p:blipFill>
        <p:spPr>
          <a:xfrm>
            <a:off x="5303034" y="3195468"/>
            <a:ext cx="4276035" cy="2987829"/>
          </a:xfrm>
          <a:prstGeom prst="rect">
            <a:avLst/>
          </a:prstGeom>
        </p:spPr>
      </p:pic>
      <p:pic>
        <p:nvPicPr>
          <p:cNvPr id="6" name="Picture 5">
            <a:extLst>
              <a:ext uri="{FF2B5EF4-FFF2-40B4-BE49-F238E27FC236}">
                <a16:creationId xmlns:a16="http://schemas.microsoft.com/office/drawing/2014/main" id="{6DB462B2-DF8E-477B-9331-EE56D7456523}"/>
              </a:ext>
            </a:extLst>
          </p:cNvPr>
          <p:cNvPicPr>
            <a:picLocks noChangeAspect="1"/>
          </p:cNvPicPr>
          <p:nvPr/>
        </p:nvPicPr>
        <p:blipFill>
          <a:blip r:embed="rId3"/>
          <a:stretch>
            <a:fillRect/>
          </a:stretch>
        </p:blipFill>
        <p:spPr>
          <a:xfrm>
            <a:off x="520913" y="2935148"/>
            <a:ext cx="3695808" cy="2582402"/>
          </a:xfrm>
          <a:prstGeom prst="rect">
            <a:avLst/>
          </a:prstGeom>
        </p:spPr>
      </p:pic>
    </p:spTree>
    <p:extLst>
      <p:ext uri="{BB962C8B-B14F-4D97-AF65-F5344CB8AC3E}">
        <p14:creationId xmlns:p14="http://schemas.microsoft.com/office/powerpoint/2010/main" val="3473811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DF51DE-137F-4697-B2D8-184FB453E495}"/>
              </a:ext>
            </a:extLst>
          </p:cNvPr>
          <p:cNvSpPr>
            <a:spLocks noGrp="1"/>
          </p:cNvSpPr>
          <p:nvPr>
            <p:ph idx="1"/>
          </p:nvPr>
        </p:nvSpPr>
        <p:spPr>
          <a:xfrm>
            <a:off x="289169" y="609601"/>
            <a:ext cx="8984833" cy="5431762"/>
          </a:xfrm>
        </p:spPr>
        <p:txBody>
          <a:bodyPr/>
          <a:lstStyle/>
          <a:p>
            <a:r>
              <a:rPr lang="en-US" dirty="0"/>
              <a:t>For six column “</a:t>
            </a:r>
            <a:r>
              <a:rPr lang="en-US" dirty="0" err="1"/>
              <a:t>OnlineSecurity</a:t>
            </a:r>
            <a:r>
              <a:rPr lang="en-US" dirty="0"/>
              <a:t>”, “</a:t>
            </a:r>
            <a:r>
              <a:rPr lang="en-US" dirty="0" err="1"/>
              <a:t>OnlineBackup</a:t>
            </a:r>
            <a:r>
              <a:rPr lang="en-US" dirty="0"/>
              <a:t>”, “</a:t>
            </a:r>
            <a:r>
              <a:rPr lang="en-US" dirty="0" err="1"/>
              <a:t>DeviceProtection</a:t>
            </a:r>
            <a:r>
              <a:rPr lang="en-US" dirty="0"/>
              <a:t>”, “</a:t>
            </a:r>
            <a:r>
              <a:rPr lang="en-US" dirty="0" err="1"/>
              <a:t>TechSupport</a:t>
            </a:r>
            <a:r>
              <a:rPr lang="en-US" dirty="0"/>
              <a:t>”, “</a:t>
            </a:r>
            <a:r>
              <a:rPr lang="en-US" dirty="0" err="1"/>
              <a:t>streamingTV</a:t>
            </a:r>
            <a:r>
              <a:rPr lang="en-US" dirty="0"/>
              <a:t>”, “</a:t>
            </a:r>
            <a:r>
              <a:rPr lang="en-US" dirty="0" err="1"/>
              <a:t>streamingMovies</a:t>
            </a:r>
            <a:r>
              <a:rPr lang="en-US" dirty="0"/>
              <a:t>” updated column value “No internet service” to “No</a:t>
            </a:r>
          </a:p>
          <a:p>
            <a:r>
              <a:rPr lang="en-US" dirty="0"/>
              <a:t>For “</a:t>
            </a:r>
            <a:r>
              <a:rPr lang="en-US" dirty="0" err="1"/>
              <a:t>MutlipleLines</a:t>
            </a:r>
            <a:r>
              <a:rPr lang="en-US" dirty="0"/>
              <a:t>” column updated “No phone service” to “No”</a:t>
            </a:r>
          </a:p>
          <a:p>
            <a:r>
              <a:rPr lang="en-US" dirty="0"/>
              <a:t>For “</a:t>
            </a:r>
            <a:r>
              <a:rPr lang="en-US" dirty="0" err="1"/>
              <a:t>SeniorCitizen</a:t>
            </a:r>
            <a:r>
              <a:rPr lang="en-US" dirty="0"/>
              <a:t>” column updated values from 0 or 1 to “No” or “Yes”</a:t>
            </a:r>
          </a:p>
          <a:p>
            <a:r>
              <a:rPr lang="en-US" dirty="0"/>
              <a:t>Removed the column we didn’t need for analysis:</a:t>
            </a:r>
          </a:p>
          <a:p>
            <a:pPr>
              <a:buFont typeface="Wingdings" panose="05000000000000000000" pitchFamily="2" charset="2"/>
              <a:buChar char="Ø"/>
            </a:pPr>
            <a:r>
              <a:rPr lang="en-US" dirty="0" err="1"/>
              <a:t>CustomerID</a:t>
            </a:r>
            <a:r>
              <a:rPr lang="en-US" dirty="0"/>
              <a:t> </a:t>
            </a:r>
          </a:p>
          <a:p>
            <a:pPr>
              <a:buFont typeface="Wingdings" panose="05000000000000000000" pitchFamily="2" charset="2"/>
              <a:buChar char="Ø"/>
            </a:pPr>
            <a:r>
              <a:rPr lang="en-US" dirty="0"/>
              <a:t>Tenure</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187454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0" name="Rectangle 3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A6BA646-D4EC-499E-9A9C-09B378692B1E}"/>
              </a:ext>
            </a:extLst>
          </p:cNvPr>
          <p:cNvSpPr txBox="1"/>
          <p:nvPr/>
        </p:nvSpPr>
        <p:spPr>
          <a:xfrm>
            <a:off x="1286933" y="609600"/>
            <a:ext cx="10197494" cy="1099457"/>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Models</a:t>
            </a:r>
          </a:p>
        </p:txBody>
      </p:sp>
      <p:sp>
        <p:nvSpPr>
          <p:cNvPr id="42" name="Isosceles Triangle 4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TextBox 3">
            <a:extLst>
              <a:ext uri="{FF2B5EF4-FFF2-40B4-BE49-F238E27FC236}">
                <a16:creationId xmlns:a16="http://schemas.microsoft.com/office/drawing/2014/main" id="{3E4895B8-352C-4EC9-A2C8-9C7F69DE9241}"/>
              </a:ext>
            </a:extLst>
          </p:cNvPr>
          <p:cNvGraphicFramePr/>
          <p:nvPr>
            <p:extLst>
              <p:ext uri="{D42A27DB-BD31-4B8C-83A1-F6EECF244321}">
                <p14:modId xmlns:p14="http://schemas.microsoft.com/office/powerpoint/2010/main" val="185911978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5783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DD51-3BDA-430B-BDD4-D74539858812}"/>
              </a:ext>
            </a:extLst>
          </p:cNvPr>
          <p:cNvSpPr>
            <a:spLocks noGrp="1"/>
          </p:cNvSpPr>
          <p:nvPr>
            <p:ph type="title"/>
          </p:nvPr>
        </p:nvSpPr>
        <p:spPr>
          <a:xfrm>
            <a:off x="677334" y="168676"/>
            <a:ext cx="8596668" cy="1535837"/>
          </a:xfrm>
        </p:spPr>
        <p:txBody>
          <a:bodyPr>
            <a:normAutofit fontScale="90000"/>
          </a:bodyPr>
          <a:lstStyle/>
          <a:p>
            <a:r>
              <a:rPr lang="en-US" dirty="0"/>
              <a:t>Logistic Regression:</a:t>
            </a:r>
            <a:br>
              <a:rPr lang="en-US" dirty="0"/>
            </a:br>
            <a:br>
              <a:rPr lang="en-US" dirty="0"/>
            </a:br>
            <a:r>
              <a:rPr lang="en-US" sz="1800" dirty="0">
                <a:solidFill>
                  <a:schemeClr val="tx1"/>
                </a:solidFill>
              </a:rPr>
              <a:t>In Logistic regression the outcome variable is binary and the purpose of analysis is to assess the effect of multiple explanatory variable.</a:t>
            </a:r>
            <a:br>
              <a:rPr lang="en-US" sz="1800" dirty="0"/>
            </a:br>
            <a:endParaRPr lang="en-US" sz="1800" dirty="0"/>
          </a:p>
        </p:txBody>
      </p:sp>
      <p:sp>
        <p:nvSpPr>
          <p:cNvPr id="3" name="Content Placeholder 2">
            <a:extLst>
              <a:ext uri="{FF2B5EF4-FFF2-40B4-BE49-F238E27FC236}">
                <a16:creationId xmlns:a16="http://schemas.microsoft.com/office/drawing/2014/main" id="{0A3BE630-5C42-4D92-A43C-43D50D0D119B}"/>
              </a:ext>
            </a:extLst>
          </p:cNvPr>
          <p:cNvSpPr>
            <a:spLocks noGrp="1"/>
          </p:cNvSpPr>
          <p:nvPr>
            <p:ph idx="1"/>
          </p:nvPr>
        </p:nvSpPr>
        <p:spPr>
          <a:xfrm>
            <a:off x="683456" y="2104008"/>
            <a:ext cx="8596668" cy="4336849"/>
          </a:xfrm>
        </p:spPr>
        <p:txBody>
          <a:bodyPr>
            <a:normAutofit fontScale="92500" lnSpcReduction="20000"/>
          </a:bodyPr>
          <a:lstStyle/>
          <a:p>
            <a:pPr marL="0" indent="0">
              <a:buNone/>
            </a:pPr>
            <a:r>
              <a:rPr lang="en-US" dirty="0"/>
              <a:t>Step Description</a:t>
            </a:r>
          </a:p>
          <a:p>
            <a:r>
              <a:rPr lang="en-US" dirty="0"/>
              <a:t>split data into training and validation dataset(70:30)</a:t>
            </a:r>
          </a:p>
          <a:p>
            <a:r>
              <a:rPr lang="en-US" dirty="0"/>
              <a:t>fit the logistic regression</a:t>
            </a:r>
          </a:p>
          <a:p>
            <a:r>
              <a:rPr lang="en-US" dirty="0"/>
              <a:t>Build four models</a:t>
            </a:r>
          </a:p>
          <a:p>
            <a:r>
              <a:rPr lang="en-US" dirty="0"/>
              <a:t>Model 1(considered all training dataset)</a:t>
            </a:r>
          </a:p>
          <a:p>
            <a:r>
              <a:rPr lang="en-US" dirty="0"/>
              <a:t>Model 2(</a:t>
            </a:r>
            <a:r>
              <a:rPr lang="en-US" dirty="0" err="1"/>
              <a:t>stepAIC</a:t>
            </a:r>
            <a:r>
              <a:rPr lang="en-US" dirty="0"/>
              <a:t>)</a:t>
            </a:r>
          </a:p>
          <a:p>
            <a:r>
              <a:rPr lang="en-US" dirty="0"/>
              <a:t>Model 3(considered all highly significant variable(p-value) from model 1 )</a:t>
            </a:r>
          </a:p>
          <a:p>
            <a:r>
              <a:rPr lang="en-US" dirty="0"/>
              <a:t>Model 4 (considered only 3* significant variable (p-value) from model 1 )</a:t>
            </a:r>
          </a:p>
          <a:p>
            <a:r>
              <a:rPr lang="en-US" dirty="0">
                <a:highlight>
                  <a:srgbClr val="FFFF00"/>
                </a:highlight>
              </a:rPr>
              <a:t>Have taken model 4 as it had high accuracy.</a:t>
            </a:r>
          </a:p>
          <a:p>
            <a:r>
              <a:rPr lang="en-US" dirty="0">
                <a:highlight>
                  <a:srgbClr val="FFFF00"/>
                </a:highlight>
              </a:rPr>
              <a:t>Drew the Lift chart and Decile wise chart</a:t>
            </a:r>
          </a:p>
          <a:p>
            <a:r>
              <a:rPr lang="en-US" dirty="0">
                <a:highlight>
                  <a:srgbClr val="FFFF00"/>
                </a:highlight>
              </a:rPr>
              <a:t>Kept threshold limit at 0.5.</a:t>
            </a:r>
          </a:p>
          <a:p>
            <a:r>
              <a:rPr lang="en-US" dirty="0">
                <a:highlight>
                  <a:srgbClr val="FFFF00"/>
                </a:highlight>
              </a:rPr>
              <a:t>probability of customer to be churned&gt; 0.5 -&gt; customer is churned</a:t>
            </a:r>
          </a:p>
          <a:p>
            <a:r>
              <a:rPr lang="en-US" dirty="0">
                <a:highlight>
                  <a:srgbClr val="FFFF00"/>
                </a:highlight>
              </a:rPr>
              <a:t>probability of customer to be churned&lt; 0.5 -&gt; customer is not churned</a:t>
            </a:r>
          </a:p>
          <a:p>
            <a:endParaRPr lang="en-US" dirty="0"/>
          </a:p>
          <a:p>
            <a:endParaRPr lang="en-US" dirty="0"/>
          </a:p>
        </p:txBody>
      </p:sp>
    </p:spTree>
    <p:extLst>
      <p:ext uri="{BB962C8B-B14F-4D97-AF65-F5344CB8AC3E}">
        <p14:creationId xmlns:p14="http://schemas.microsoft.com/office/powerpoint/2010/main" val="626188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9FD90D9-0777-4927-90C9-E837E6773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Description generated with very high confidence">
            <a:extLst>
              <a:ext uri="{FF2B5EF4-FFF2-40B4-BE49-F238E27FC236}">
                <a16:creationId xmlns:a16="http://schemas.microsoft.com/office/drawing/2014/main" id="{39D0C75E-289E-48B1-AA11-89A169A118CC}"/>
              </a:ext>
            </a:extLst>
          </p:cNvPr>
          <p:cNvPicPr>
            <a:picLocks noChangeAspect="1"/>
          </p:cNvPicPr>
          <p:nvPr/>
        </p:nvPicPr>
        <p:blipFill rotWithShape="1">
          <a:blip r:embed="rId2"/>
          <a:srcRect t="22088" r="57045" b="17441"/>
          <a:stretch/>
        </p:blipFill>
        <p:spPr>
          <a:xfrm>
            <a:off x="948290" y="821479"/>
            <a:ext cx="5699464" cy="3312429"/>
          </a:xfrm>
          <a:prstGeom prst="rect">
            <a:avLst/>
          </a:prstGeom>
        </p:spPr>
      </p:pic>
      <p:pic>
        <p:nvPicPr>
          <p:cNvPr id="11" name="Picture 10" descr="A screenshot of a computer&#10;&#10;Description generated with very high confidence">
            <a:extLst>
              <a:ext uri="{FF2B5EF4-FFF2-40B4-BE49-F238E27FC236}">
                <a16:creationId xmlns:a16="http://schemas.microsoft.com/office/drawing/2014/main" id="{B2B544EE-3287-4261-900F-6F7AE4CCB7FF}"/>
              </a:ext>
            </a:extLst>
          </p:cNvPr>
          <p:cNvPicPr>
            <a:picLocks noChangeAspect="1"/>
          </p:cNvPicPr>
          <p:nvPr/>
        </p:nvPicPr>
        <p:blipFill rotWithShape="1">
          <a:blip r:embed="rId3"/>
          <a:srcRect t="30573" r="69848" b="31852"/>
          <a:stretch/>
        </p:blipFill>
        <p:spPr>
          <a:xfrm>
            <a:off x="6844685" y="932048"/>
            <a:ext cx="4244968" cy="2606864"/>
          </a:xfrm>
          <a:prstGeom prst="rect">
            <a:avLst/>
          </a:prstGeom>
        </p:spPr>
      </p:pic>
      <p:sp>
        <p:nvSpPr>
          <p:cNvPr id="18" name="Parallelogram 17">
            <a:extLst>
              <a:ext uri="{FF2B5EF4-FFF2-40B4-BE49-F238E27FC236}">
                <a16:creationId xmlns:a16="http://schemas.microsoft.com/office/drawing/2014/main" id="{F92D073F-0FE7-41B7-ADCD-5CE16DEEE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062" y="4181364"/>
            <a:ext cx="11519876" cy="2177879"/>
          </a:xfrm>
          <a:prstGeom prst="parallelogram">
            <a:avLst>
              <a:gd name="adj" fmla="val 29000"/>
            </a:avLst>
          </a:prstGeom>
          <a:solidFill>
            <a:schemeClr val="tx1">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45DE1-5798-48B8-ABD1-1313C233E431}"/>
              </a:ext>
            </a:extLst>
          </p:cNvPr>
          <p:cNvSpPr>
            <a:spLocks noGrp="1"/>
          </p:cNvSpPr>
          <p:nvPr>
            <p:ph type="title"/>
          </p:nvPr>
        </p:nvSpPr>
        <p:spPr>
          <a:xfrm>
            <a:off x="1086338" y="4441621"/>
            <a:ext cx="4626707" cy="1562517"/>
          </a:xfrm>
        </p:spPr>
        <p:txBody>
          <a:bodyPr anchor="ctr">
            <a:normAutofit/>
          </a:bodyPr>
          <a:lstStyle/>
          <a:p>
            <a:r>
              <a:rPr lang="en-US" sz="3200"/>
              <a:t>Model 1</a:t>
            </a:r>
            <a:endParaRPr lang="en-US" sz="3200" dirty="0"/>
          </a:p>
        </p:txBody>
      </p:sp>
      <p:sp>
        <p:nvSpPr>
          <p:cNvPr id="3" name="Content Placeholder 2">
            <a:extLst>
              <a:ext uri="{FF2B5EF4-FFF2-40B4-BE49-F238E27FC236}">
                <a16:creationId xmlns:a16="http://schemas.microsoft.com/office/drawing/2014/main" id="{C4E5962A-383C-4A81-BBFA-19D9432CF23B}"/>
              </a:ext>
            </a:extLst>
          </p:cNvPr>
          <p:cNvSpPr>
            <a:spLocks noGrp="1"/>
          </p:cNvSpPr>
          <p:nvPr>
            <p:ph idx="1"/>
          </p:nvPr>
        </p:nvSpPr>
        <p:spPr>
          <a:xfrm>
            <a:off x="5945402" y="4441621"/>
            <a:ext cx="5082106" cy="1599741"/>
          </a:xfrm>
        </p:spPr>
        <p:txBody>
          <a:bodyPr anchor="ctr">
            <a:normAutofit/>
          </a:bodyPr>
          <a:lstStyle/>
          <a:p>
            <a:pPr marL="285750" indent="-285750">
              <a:lnSpc>
                <a:spcPct val="90000"/>
              </a:lnSpc>
              <a:buFont typeface="Arial" panose="020B0604020202020204" pitchFamily="34" charset="0"/>
              <a:buChar char="•"/>
            </a:pPr>
            <a:r>
              <a:rPr lang="en-US" sz="1500">
                <a:solidFill>
                  <a:schemeClr val="bg1"/>
                </a:solidFill>
              </a:rPr>
              <a:t>For this model we have taken all the variables in the dataset as the predictor or independant variables.</a:t>
            </a:r>
          </a:p>
          <a:p>
            <a:pPr marL="285750" indent="-285750">
              <a:lnSpc>
                <a:spcPct val="90000"/>
              </a:lnSpc>
              <a:buFont typeface="Arial" panose="020B0604020202020204" pitchFamily="34" charset="0"/>
              <a:buChar char="•"/>
            </a:pPr>
            <a:r>
              <a:rPr lang="en-US" sz="1500">
                <a:solidFill>
                  <a:schemeClr val="bg1"/>
                </a:solidFill>
              </a:rPr>
              <a:t>accuracy : </a:t>
            </a:r>
            <a:r>
              <a:rPr lang="en-US" sz="1500" b="1">
                <a:solidFill>
                  <a:schemeClr val="bg1"/>
                </a:solidFill>
              </a:rPr>
              <a:t>0.7943</a:t>
            </a:r>
            <a:r>
              <a:rPr lang="en-US" sz="1500">
                <a:solidFill>
                  <a:schemeClr val="bg1"/>
                </a:solidFill>
              </a:rPr>
              <a:t> </a:t>
            </a:r>
          </a:p>
          <a:p>
            <a:pPr marL="285750" indent="-285750">
              <a:lnSpc>
                <a:spcPct val="90000"/>
              </a:lnSpc>
              <a:buFont typeface="Arial" panose="020B0604020202020204" pitchFamily="34" charset="0"/>
              <a:buChar char="•"/>
            </a:pPr>
            <a:r>
              <a:rPr lang="en-US" sz="1500">
                <a:solidFill>
                  <a:schemeClr val="bg1"/>
                </a:solidFill>
              </a:rPr>
              <a:t>This model correctly predicts  whether or not the customer will churn </a:t>
            </a:r>
            <a:r>
              <a:rPr lang="en-US" sz="1500" b="1">
                <a:solidFill>
                  <a:schemeClr val="bg1"/>
                </a:solidFill>
              </a:rPr>
              <a:t>79.43%  </a:t>
            </a:r>
            <a:r>
              <a:rPr lang="en-US" sz="1500">
                <a:solidFill>
                  <a:schemeClr val="bg1"/>
                </a:solidFill>
              </a:rPr>
              <a:t>of the times.</a:t>
            </a:r>
          </a:p>
          <a:p>
            <a:pPr marL="0" indent="0">
              <a:lnSpc>
                <a:spcPct val="90000"/>
              </a:lnSpc>
              <a:buNone/>
            </a:pPr>
            <a:endParaRPr lang="en-US" sz="1500">
              <a:solidFill>
                <a:schemeClr val="bg1"/>
              </a:solidFill>
            </a:endParaRPr>
          </a:p>
          <a:p>
            <a:pPr>
              <a:lnSpc>
                <a:spcPct val="90000"/>
              </a:lnSpc>
            </a:pPr>
            <a:endParaRPr lang="en-US" sz="1500"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1B883F9-BB25-4737-9109-3B53E826CCDD}"/>
                  </a:ext>
                </a:extLst>
              </p14:cNvPr>
              <p14:cNvContentPartPr/>
              <p14:nvPr/>
            </p14:nvContentPartPr>
            <p14:xfrm>
              <a:off x="8504189" y="1686275"/>
              <a:ext cx="29880" cy="100440"/>
            </p14:xfrm>
          </p:contentPart>
        </mc:Choice>
        <mc:Fallback xmlns="">
          <p:pic>
            <p:nvPicPr>
              <p:cNvPr id="4" name="Ink 3">
                <a:extLst>
                  <a:ext uri="{FF2B5EF4-FFF2-40B4-BE49-F238E27FC236}">
                    <a16:creationId xmlns:a16="http://schemas.microsoft.com/office/drawing/2014/main" id="{41B883F9-BB25-4737-9109-3B53E826CCDD}"/>
                  </a:ext>
                </a:extLst>
              </p:cNvPr>
              <p:cNvPicPr/>
              <p:nvPr/>
            </p:nvPicPr>
            <p:blipFill>
              <a:blip r:embed="rId5"/>
              <a:stretch>
                <a:fillRect/>
              </a:stretch>
            </p:blipFill>
            <p:spPr>
              <a:xfrm>
                <a:off x="8468549" y="1614635"/>
                <a:ext cx="101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4EF5435-448B-4F76-B98D-7C7B24C143D8}"/>
                  </a:ext>
                </a:extLst>
              </p14:cNvPr>
              <p14:cNvContentPartPr/>
              <p14:nvPr/>
            </p14:nvContentPartPr>
            <p14:xfrm>
              <a:off x="8549549" y="1721915"/>
              <a:ext cx="301680" cy="360"/>
            </p14:xfrm>
          </p:contentPart>
        </mc:Choice>
        <mc:Fallback xmlns="">
          <p:pic>
            <p:nvPicPr>
              <p:cNvPr id="5" name="Ink 4">
                <a:extLst>
                  <a:ext uri="{FF2B5EF4-FFF2-40B4-BE49-F238E27FC236}">
                    <a16:creationId xmlns:a16="http://schemas.microsoft.com/office/drawing/2014/main" id="{C4EF5435-448B-4F76-B98D-7C7B24C143D8}"/>
                  </a:ext>
                </a:extLst>
              </p:cNvPr>
              <p:cNvPicPr/>
              <p:nvPr/>
            </p:nvPicPr>
            <p:blipFill>
              <a:blip r:embed="rId7"/>
              <a:stretch>
                <a:fillRect/>
              </a:stretch>
            </p:blipFill>
            <p:spPr>
              <a:xfrm>
                <a:off x="8513909" y="1650275"/>
                <a:ext cx="373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3A7EE9B-ADBA-469C-A01C-C53BCC0A0348}"/>
                  </a:ext>
                </a:extLst>
              </p14:cNvPr>
              <p14:cNvContentPartPr/>
              <p14:nvPr/>
            </p14:nvContentPartPr>
            <p14:xfrm>
              <a:off x="3603869" y="1108835"/>
              <a:ext cx="645840" cy="18360"/>
            </p14:xfrm>
          </p:contentPart>
        </mc:Choice>
        <mc:Fallback xmlns="">
          <p:pic>
            <p:nvPicPr>
              <p:cNvPr id="6" name="Ink 5">
                <a:extLst>
                  <a:ext uri="{FF2B5EF4-FFF2-40B4-BE49-F238E27FC236}">
                    <a16:creationId xmlns:a16="http://schemas.microsoft.com/office/drawing/2014/main" id="{53A7EE9B-ADBA-469C-A01C-C53BCC0A0348}"/>
                  </a:ext>
                </a:extLst>
              </p:cNvPr>
              <p:cNvPicPr/>
              <p:nvPr/>
            </p:nvPicPr>
            <p:blipFill>
              <a:blip r:embed="rId9"/>
              <a:stretch>
                <a:fillRect/>
              </a:stretch>
            </p:blipFill>
            <p:spPr>
              <a:xfrm>
                <a:off x="3568229" y="1037195"/>
                <a:ext cx="717480" cy="162000"/>
              </a:xfrm>
              <a:prstGeom prst="rect">
                <a:avLst/>
              </a:prstGeom>
            </p:spPr>
          </p:pic>
        </mc:Fallback>
      </mc:AlternateContent>
    </p:spTree>
    <p:extLst>
      <p:ext uri="{BB962C8B-B14F-4D97-AF65-F5344CB8AC3E}">
        <p14:creationId xmlns:p14="http://schemas.microsoft.com/office/powerpoint/2010/main" val="2418568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9FD90D9-0777-4927-90C9-E837E6773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F92D073F-0FE7-41B7-ADCD-5CE16DEEE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062" y="4181364"/>
            <a:ext cx="11519876" cy="2177879"/>
          </a:xfrm>
          <a:prstGeom prst="parallelogram">
            <a:avLst>
              <a:gd name="adj" fmla="val 29000"/>
            </a:avLst>
          </a:prstGeom>
          <a:solidFill>
            <a:schemeClr val="tx1">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45DE1-5798-48B8-ABD1-1313C233E431}"/>
              </a:ext>
            </a:extLst>
          </p:cNvPr>
          <p:cNvSpPr>
            <a:spLocks noGrp="1"/>
          </p:cNvSpPr>
          <p:nvPr>
            <p:ph type="title"/>
          </p:nvPr>
        </p:nvSpPr>
        <p:spPr>
          <a:xfrm>
            <a:off x="1086338" y="4441621"/>
            <a:ext cx="4626707" cy="1562517"/>
          </a:xfrm>
        </p:spPr>
        <p:txBody>
          <a:bodyPr anchor="ctr">
            <a:normAutofit/>
          </a:bodyPr>
          <a:lstStyle/>
          <a:p>
            <a:r>
              <a:rPr lang="en-US" sz="3200" dirty="0"/>
              <a:t>Model 2</a:t>
            </a:r>
          </a:p>
        </p:txBody>
      </p:sp>
      <p:sp>
        <p:nvSpPr>
          <p:cNvPr id="3" name="Content Placeholder 2">
            <a:extLst>
              <a:ext uri="{FF2B5EF4-FFF2-40B4-BE49-F238E27FC236}">
                <a16:creationId xmlns:a16="http://schemas.microsoft.com/office/drawing/2014/main" id="{C4E5962A-383C-4A81-BBFA-19D9432CF23B}"/>
              </a:ext>
            </a:extLst>
          </p:cNvPr>
          <p:cNvSpPr>
            <a:spLocks noGrp="1"/>
          </p:cNvSpPr>
          <p:nvPr>
            <p:ph idx="1"/>
          </p:nvPr>
        </p:nvSpPr>
        <p:spPr>
          <a:xfrm>
            <a:off x="5948038" y="4776186"/>
            <a:ext cx="5079469" cy="1265176"/>
          </a:xfrm>
        </p:spPr>
        <p:txBody>
          <a:bodyPr anchor="ctr">
            <a:normAutofit fontScale="92500" lnSpcReduction="10000"/>
          </a:bodyPr>
          <a:lstStyle/>
          <a:p>
            <a:pPr marL="285750" indent="-285750">
              <a:lnSpc>
                <a:spcPct val="90000"/>
              </a:lnSpc>
              <a:buFont typeface="Arial" panose="020B0604020202020204" pitchFamily="34" charset="0"/>
              <a:buChar char="•"/>
            </a:pPr>
            <a:r>
              <a:rPr lang="en-US" sz="1500" dirty="0">
                <a:solidFill>
                  <a:schemeClr val="bg1"/>
                </a:solidFill>
              </a:rPr>
              <a:t>For this model we have considered </a:t>
            </a:r>
            <a:r>
              <a:rPr lang="en-US" sz="1500" dirty="0" err="1">
                <a:solidFill>
                  <a:schemeClr val="bg1"/>
                </a:solidFill>
              </a:rPr>
              <a:t>stepAIC</a:t>
            </a:r>
            <a:r>
              <a:rPr lang="en-US" sz="1500" dirty="0">
                <a:solidFill>
                  <a:schemeClr val="bg1"/>
                </a:solidFill>
              </a:rPr>
              <a:t>, and again we have taken all the variables has the predictor variables.</a:t>
            </a:r>
          </a:p>
          <a:p>
            <a:pPr marL="285750" indent="-285750">
              <a:lnSpc>
                <a:spcPct val="90000"/>
              </a:lnSpc>
              <a:buFont typeface="Arial" panose="020B0604020202020204" pitchFamily="34" charset="0"/>
              <a:buChar char="•"/>
            </a:pPr>
            <a:r>
              <a:rPr lang="en-US" sz="1500" dirty="0">
                <a:solidFill>
                  <a:schemeClr val="bg1"/>
                </a:solidFill>
              </a:rPr>
              <a:t>accuracy : </a:t>
            </a:r>
            <a:r>
              <a:rPr lang="en-US" sz="1500" b="1" dirty="0">
                <a:solidFill>
                  <a:schemeClr val="bg1"/>
                </a:solidFill>
              </a:rPr>
              <a:t>0.7905</a:t>
            </a:r>
            <a:endParaRPr lang="en-US" sz="1500" dirty="0">
              <a:solidFill>
                <a:schemeClr val="bg1"/>
              </a:solidFill>
            </a:endParaRPr>
          </a:p>
          <a:p>
            <a:pPr marL="285750" indent="-285750">
              <a:lnSpc>
                <a:spcPct val="90000"/>
              </a:lnSpc>
              <a:buFont typeface="Arial" panose="020B0604020202020204" pitchFamily="34" charset="0"/>
              <a:buChar char="•"/>
            </a:pPr>
            <a:r>
              <a:rPr lang="en-US" sz="1500" dirty="0">
                <a:solidFill>
                  <a:schemeClr val="bg1"/>
                </a:solidFill>
              </a:rPr>
              <a:t>This model correctly predicts  whether or not the customer will churn </a:t>
            </a:r>
            <a:r>
              <a:rPr lang="en-US" sz="1500" b="1" dirty="0">
                <a:solidFill>
                  <a:schemeClr val="bg1"/>
                </a:solidFill>
              </a:rPr>
              <a:t>79.05%  </a:t>
            </a:r>
            <a:r>
              <a:rPr lang="en-US" sz="1500" dirty="0">
                <a:solidFill>
                  <a:schemeClr val="bg1"/>
                </a:solidFill>
              </a:rPr>
              <a:t>of the times.</a:t>
            </a:r>
          </a:p>
          <a:p>
            <a:pPr marL="0" indent="0">
              <a:lnSpc>
                <a:spcPct val="90000"/>
              </a:lnSpc>
              <a:buNone/>
            </a:pPr>
            <a:endParaRPr lang="en-US" sz="1500" dirty="0">
              <a:solidFill>
                <a:schemeClr val="bg1"/>
              </a:solidFill>
            </a:endParaRPr>
          </a:p>
          <a:p>
            <a:pPr>
              <a:lnSpc>
                <a:spcPct val="90000"/>
              </a:lnSpc>
            </a:pPr>
            <a:endParaRPr lang="en-US" sz="1500" dirty="0">
              <a:solidFill>
                <a:schemeClr val="bg1"/>
              </a:solidFill>
            </a:endParaRPr>
          </a:p>
        </p:txBody>
      </p:sp>
      <p:pic>
        <p:nvPicPr>
          <p:cNvPr id="10" name="Picture 9">
            <a:extLst>
              <a:ext uri="{FF2B5EF4-FFF2-40B4-BE49-F238E27FC236}">
                <a16:creationId xmlns:a16="http://schemas.microsoft.com/office/drawing/2014/main" id="{B3AF9C6D-5D6A-495A-BD29-7A1752643676}"/>
              </a:ext>
            </a:extLst>
          </p:cNvPr>
          <p:cNvPicPr>
            <a:picLocks noChangeAspect="1"/>
          </p:cNvPicPr>
          <p:nvPr/>
        </p:nvPicPr>
        <p:blipFill rotWithShape="1">
          <a:blip r:embed="rId2"/>
          <a:srcRect t="53333" r="73182" b="8014"/>
          <a:stretch/>
        </p:blipFill>
        <p:spPr>
          <a:xfrm>
            <a:off x="6341033" y="156501"/>
            <a:ext cx="4887968" cy="396284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B2F55F9-72A2-40E9-B09B-5D4823D0FDC8}"/>
                  </a:ext>
                </a:extLst>
              </p14:cNvPr>
              <p14:cNvContentPartPr/>
              <p14:nvPr/>
            </p14:nvContentPartPr>
            <p14:xfrm>
              <a:off x="8487772" y="1371216"/>
              <a:ext cx="402840" cy="22320"/>
            </p14:xfrm>
          </p:contentPart>
        </mc:Choice>
        <mc:Fallback xmlns="">
          <p:pic>
            <p:nvPicPr>
              <p:cNvPr id="4" name="Ink 3">
                <a:extLst>
                  <a:ext uri="{FF2B5EF4-FFF2-40B4-BE49-F238E27FC236}">
                    <a16:creationId xmlns:a16="http://schemas.microsoft.com/office/drawing/2014/main" id="{DB2F55F9-72A2-40E9-B09B-5D4823D0FDC8}"/>
                  </a:ext>
                </a:extLst>
              </p:cNvPr>
              <p:cNvPicPr/>
              <p:nvPr/>
            </p:nvPicPr>
            <p:blipFill>
              <a:blip r:embed="rId4"/>
              <a:stretch>
                <a:fillRect/>
              </a:stretch>
            </p:blipFill>
            <p:spPr>
              <a:xfrm>
                <a:off x="8452132" y="1299576"/>
                <a:ext cx="474480" cy="165960"/>
              </a:xfrm>
              <a:prstGeom prst="rect">
                <a:avLst/>
              </a:prstGeom>
            </p:spPr>
          </p:pic>
        </mc:Fallback>
      </mc:AlternateContent>
      <p:pic>
        <p:nvPicPr>
          <p:cNvPr id="5" name="Picture 4">
            <a:extLst>
              <a:ext uri="{FF2B5EF4-FFF2-40B4-BE49-F238E27FC236}">
                <a16:creationId xmlns:a16="http://schemas.microsoft.com/office/drawing/2014/main" id="{A7C61B5D-1E07-416B-817E-0DEC5E023AE8}"/>
              </a:ext>
            </a:extLst>
          </p:cNvPr>
          <p:cNvPicPr>
            <a:picLocks noChangeAspect="1"/>
          </p:cNvPicPr>
          <p:nvPr/>
        </p:nvPicPr>
        <p:blipFill>
          <a:blip r:embed="rId5"/>
          <a:stretch>
            <a:fillRect/>
          </a:stretch>
        </p:blipFill>
        <p:spPr>
          <a:xfrm>
            <a:off x="154108" y="0"/>
            <a:ext cx="4339738" cy="427765"/>
          </a:xfrm>
          <a:prstGeom prst="rect">
            <a:avLst/>
          </a:prstGeom>
        </p:spPr>
      </p:pic>
      <p:pic>
        <p:nvPicPr>
          <p:cNvPr id="6" name="Picture 5">
            <a:extLst>
              <a:ext uri="{FF2B5EF4-FFF2-40B4-BE49-F238E27FC236}">
                <a16:creationId xmlns:a16="http://schemas.microsoft.com/office/drawing/2014/main" id="{1C3C7719-D539-483E-A040-34A52BE6DEB8}"/>
              </a:ext>
            </a:extLst>
          </p:cNvPr>
          <p:cNvPicPr>
            <a:picLocks noChangeAspect="1"/>
          </p:cNvPicPr>
          <p:nvPr/>
        </p:nvPicPr>
        <p:blipFill>
          <a:blip r:embed="rId6"/>
          <a:stretch>
            <a:fillRect/>
          </a:stretch>
        </p:blipFill>
        <p:spPr>
          <a:xfrm>
            <a:off x="154108" y="463774"/>
            <a:ext cx="6127664" cy="3746412"/>
          </a:xfrm>
          <a:prstGeom prst="rect">
            <a:avLst/>
          </a:prstGeom>
        </p:spPr>
      </p:pic>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66B4742-891D-476F-8B5E-C24893755B05}"/>
                  </a:ext>
                </a:extLst>
              </p14:cNvPr>
              <p14:cNvContentPartPr/>
              <p14:nvPr/>
            </p14:nvContentPartPr>
            <p14:xfrm>
              <a:off x="414077" y="117117"/>
              <a:ext cx="360" cy="360"/>
            </p14:xfrm>
          </p:contentPart>
        </mc:Choice>
        <mc:Fallback xmlns="">
          <p:pic>
            <p:nvPicPr>
              <p:cNvPr id="7" name="Ink 6">
                <a:extLst>
                  <a:ext uri="{FF2B5EF4-FFF2-40B4-BE49-F238E27FC236}">
                    <a16:creationId xmlns:a16="http://schemas.microsoft.com/office/drawing/2014/main" id="{866B4742-891D-476F-8B5E-C24893755B05}"/>
                  </a:ext>
                </a:extLst>
              </p:cNvPr>
              <p:cNvPicPr/>
              <p:nvPr/>
            </p:nvPicPr>
            <p:blipFill>
              <a:blip r:embed="rId8"/>
              <a:stretch>
                <a:fillRect/>
              </a:stretch>
            </p:blipFill>
            <p:spPr>
              <a:xfrm>
                <a:off x="378077" y="451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7558566-B560-4EE6-B910-BDAFAF6A0B7D}"/>
                  </a:ext>
                </a:extLst>
              </p14:cNvPr>
              <p14:cNvContentPartPr/>
              <p14:nvPr/>
            </p14:nvContentPartPr>
            <p14:xfrm>
              <a:off x="297437" y="69597"/>
              <a:ext cx="1234440" cy="133920"/>
            </p14:xfrm>
          </p:contentPart>
        </mc:Choice>
        <mc:Fallback xmlns="">
          <p:pic>
            <p:nvPicPr>
              <p:cNvPr id="12" name="Ink 11">
                <a:extLst>
                  <a:ext uri="{FF2B5EF4-FFF2-40B4-BE49-F238E27FC236}">
                    <a16:creationId xmlns:a16="http://schemas.microsoft.com/office/drawing/2014/main" id="{47558566-B560-4EE6-B910-BDAFAF6A0B7D}"/>
                  </a:ext>
                </a:extLst>
              </p:cNvPr>
              <p:cNvPicPr/>
              <p:nvPr/>
            </p:nvPicPr>
            <p:blipFill>
              <a:blip r:embed="rId10"/>
              <a:stretch>
                <a:fillRect/>
              </a:stretch>
            </p:blipFill>
            <p:spPr>
              <a:xfrm>
                <a:off x="261437" y="-2403"/>
                <a:ext cx="1306080" cy="277560"/>
              </a:xfrm>
              <a:prstGeom prst="rect">
                <a:avLst/>
              </a:prstGeom>
            </p:spPr>
          </p:pic>
        </mc:Fallback>
      </mc:AlternateContent>
    </p:spTree>
    <p:extLst>
      <p:ext uri="{BB962C8B-B14F-4D97-AF65-F5344CB8AC3E}">
        <p14:creationId xmlns:p14="http://schemas.microsoft.com/office/powerpoint/2010/main" val="1517481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9FD90D9-0777-4927-90C9-E837E6773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F92D073F-0FE7-41B7-ADCD-5CE16DEEE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062" y="4181364"/>
            <a:ext cx="11519876" cy="2177879"/>
          </a:xfrm>
          <a:prstGeom prst="parallelogram">
            <a:avLst>
              <a:gd name="adj" fmla="val 29000"/>
            </a:avLst>
          </a:prstGeom>
          <a:solidFill>
            <a:schemeClr val="tx1">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45DE1-5798-48B8-ABD1-1313C233E431}"/>
              </a:ext>
            </a:extLst>
          </p:cNvPr>
          <p:cNvSpPr>
            <a:spLocks noGrp="1"/>
          </p:cNvSpPr>
          <p:nvPr>
            <p:ph type="title"/>
          </p:nvPr>
        </p:nvSpPr>
        <p:spPr>
          <a:xfrm>
            <a:off x="1086338" y="4441621"/>
            <a:ext cx="4626707" cy="1562517"/>
          </a:xfrm>
        </p:spPr>
        <p:txBody>
          <a:bodyPr anchor="ctr">
            <a:normAutofit/>
          </a:bodyPr>
          <a:lstStyle/>
          <a:p>
            <a:r>
              <a:rPr lang="en-US" sz="3200" dirty="0"/>
              <a:t>Model 3</a:t>
            </a:r>
          </a:p>
        </p:txBody>
      </p:sp>
      <p:sp>
        <p:nvSpPr>
          <p:cNvPr id="3" name="Content Placeholder 2">
            <a:extLst>
              <a:ext uri="{FF2B5EF4-FFF2-40B4-BE49-F238E27FC236}">
                <a16:creationId xmlns:a16="http://schemas.microsoft.com/office/drawing/2014/main" id="{C4E5962A-383C-4A81-BBFA-19D9432CF23B}"/>
              </a:ext>
            </a:extLst>
          </p:cNvPr>
          <p:cNvSpPr>
            <a:spLocks noGrp="1"/>
          </p:cNvSpPr>
          <p:nvPr>
            <p:ph idx="1"/>
          </p:nvPr>
        </p:nvSpPr>
        <p:spPr>
          <a:xfrm>
            <a:off x="5954280" y="4672441"/>
            <a:ext cx="5391382" cy="1599741"/>
          </a:xfrm>
        </p:spPr>
        <p:txBody>
          <a:bodyPr anchor="ctr">
            <a:normAutofit/>
          </a:bodyPr>
          <a:lstStyle/>
          <a:p>
            <a:pPr marL="285750" indent="-285750">
              <a:lnSpc>
                <a:spcPct val="90000"/>
              </a:lnSpc>
              <a:buFont typeface="Arial" panose="020B0604020202020204" pitchFamily="34" charset="0"/>
              <a:buChar char="•"/>
            </a:pPr>
            <a:r>
              <a:rPr lang="en-US" sz="1500" dirty="0">
                <a:solidFill>
                  <a:schemeClr val="bg1"/>
                </a:solidFill>
              </a:rPr>
              <a:t>For this model, we have considered only the variables that had  significance value of 0, 0.001, 0.1 in the first model</a:t>
            </a:r>
          </a:p>
          <a:p>
            <a:pPr marL="285750" indent="-285750">
              <a:lnSpc>
                <a:spcPct val="90000"/>
              </a:lnSpc>
              <a:buFont typeface="Arial" panose="020B0604020202020204" pitchFamily="34" charset="0"/>
              <a:buChar char="•"/>
            </a:pPr>
            <a:r>
              <a:rPr lang="en-US" sz="1500" dirty="0">
                <a:solidFill>
                  <a:schemeClr val="bg1"/>
                </a:solidFill>
              </a:rPr>
              <a:t>accuracy : </a:t>
            </a:r>
            <a:r>
              <a:rPr lang="en-US" sz="1500" b="1" dirty="0">
                <a:solidFill>
                  <a:schemeClr val="bg1"/>
                </a:solidFill>
              </a:rPr>
              <a:t>0.7924</a:t>
            </a:r>
            <a:endParaRPr lang="en-US" sz="1500" dirty="0">
              <a:solidFill>
                <a:schemeClr val="bg1"/>
              </a:solidFill>
            </a:endParaRPr>
          </a:p>
          <a:p>
            <a:pPr marL="285750" indent="-285750">
              <a:lnSpc>
                <a:spcPct val="90000"/>
              </a:lnSpc>
              <a:buFont typeface="Arial" panose="020B0604020202020204" pitchFamily="34" charset="0"/>
              <a:buChar char="•"/>
            </a:pPr>
            <a:r>
              <a:rPr lang="en-US" sz="1500" dirty="0">
                <a:solidFill>
                  <a:schemeClr val="bg1"/>
                </a:solidFill>
              </a:rPr>
              <a:t>This model correctly predicts  whether or not the customer will churn </a:t>
            </a:r>
            <a:r>
              <a:rPr lang="en-US" sz="1500" b="1" dirty="0">
                <a:solidFill>
                  <a:schemeClr val="bg1"/>
                </a:solidFill>
              </a:rPr>
              <a:t>79.24%  </a:t>
            </a:r>
            <a:r>
              <a:rPr lang="en-US" sz="1500" dirty="0">
                <a:solidFill>
                  <a:schemeClr val="bg1"/>
                </a:solidFill>
              </a:rPr>
              <a:t>of the times.</a:t>
            </a:r>
          </a:p>
          <a:p>
            <a:pPr marL="0" indent="0">
              <a:lnSpc>
                <a:spcPct val="90000"/>
              </a:lnSpc>
              <a:buNone/>
            </a:pPr>
            <a:endParaRPr lang="en-US" sz="1500" dirty="0">
              <a:solidFill>
                <a:schemeClr val="bg1"/>
              </a:solidFill>
            </a:endParaRPr>
          </a:p>
          <a:p>
            <a:pPr>
              <a:lnSpc>
                <a:spcPct val="90000"/>
              </a:lnSpc>
            </a:pPr>
            <a:endParaRPr lang="en-US" sz="1500" dirty="0">
              <a:solidFill>
                <a:schemeClr val="bg1"/>
              </a:solidFill>
            </a:endParaRPr>
          </a:p>
        </p:txBody>
      </p:sp>
      <p:pic>
        <p:nvPicPr>
          <p:cNvPr id="9" name="Picture 8">
            <a:extLst>
              <a:ext uri="{FF2B5EF4-FFF2-40B4-BE49-F238E27FC236}">
                <a16:creationId xmlns:a16="http://schemas.microsoft.com/office/drawing/2014/main" id="{4C984276-CDE6-4CFC-80DC-9552C4E4CD09}"/>
              </a:ext>
            </a:extLst>
          </p:cNvPr>
          <p:cNvPicPr>
            <a:picLocks noChangeAspect="1"/>
          </p:cNvPicPr>
          <p:nvPr/>
        </p:nvPicPr>
        <p:blipFill rotWithShape="1">
          <a:blip r:embed="rId2"/>
          <a:srcRect t="25631" r="61553" b="21683"/>
          <a:stretch/>
        </p:blipFill>
        <p:spPr>
          <a:xfrm>
            <a:off x="668327" y="99320"/>
            <a:ext cx="5462727" cy="4172478"/>
          </a:xfrm>
          <a:prstGeom prst="rect">
            <a:avLst/>
          </a:prstGeom>
        </p:spPr>
      </p:pic>
      <p:pic>
        <p:nvPicPr>
          <p:cNvPr id="10" name="Picture 9">
            <a:extLst>
              <a:ext uri="{FF2B5EF4-FFF2-40B4-BE49-F238E27FC236}">
                <a16:creationId xmlns:a16="http://schemas.microsoft.com/office/drawing/2014/main" id="{338E83BE-A10B-441B-A090-C40AAA036C27}"/>
              </a:ext>
            </a:extLst>
          </p:cNvPr>
          <p:cNvPicPr>
            <a:picLocks noChangeAspect="1"/>
          </p:cNvPicPr>
          <p:nvPr/>
        </p:nvPicPr>
        <p:blipFill rotWithShape="1">
          <a:blip r:embed="rId3"/>
          <a:srcRect t="53462" r="76305" b="7573"/>
          <a:stretch/>
        </p:blipFill>
        <p:spPr>
          <a:xfrm>
            <a:off x="6241150" y="147888"/>
            <a:ext cx="4095155" cy="378793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44998A4-130D-4657-8715-17A4DF03CF6B}"/>
                  </a:ext>
                </a:extLst>
              </p14:cNvPr>
              <p14:cNvContentPartPr/>
              <p14:nvPr/>
            </p14:nvContentPartPr>
            <p14:xfrm>
              <a:off x="8256149" y="1278035"/>
              <a:ext cx="424080" cy="62280"/>
            </p14:xfrm>
          </p:contentPart>
        </mc:Choice>
        <mc:Fallback xmlns="">
          <p:pic>
            <p:nvPicPr>
              <p:cNvPr id="4" name="Ink 3">
                <a:extLst>
                  <a:ext uri="{FF2B5EF4-FFF2-40B4-BE49-F238E27FC236}">
                    <a16:creationId xmlns:a16="http://schemas.microsoft.com/office/drawing/2014/main" id="{444998A4-130D-4657-8715-17A4DF03CF6B}"/>
                  </a:ext>
                </a:extLst>
              </p:cNvPr>
              <p:cNvPicPr/>
              <p:nvPr/>
            </p:nvPicPr>
            <p:blipFill>
              <a:blip r:embed="rId5"/>
              <a:stretch>
                <a:fillRect/>
              </a:stretch>
            </p:blipFill>
            <p:spPr>
              <a:xfrm>
                <a:off x="8220149" y="1206035"/>
                <a:ext cx="495720" cy="205920"/>
              </a:xfrm>
              <a:prstGeom prst="rect">
                <a:avLst/>
              </a:prstGeom>
            </p:spPr>
          </p:pic>
        </mc:Fallback>
      </mc:AlternateContent>
    </p:spTree>
    <p:extLst>
      <p:ext uri="{BB962C8B-B14F-4D97-AF65-F5344CB8AC3E}">
        <p14:creationId xmlns:p14="http://schemas.microsoft.com/office/powerpoint/2010/main" val="3850687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9FD90D9-0777-4927-90C9-E837E6773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F92D073F-0FE7-41B7-ADCD-5CE16DEEE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062" y="4181364"/>
            <a:ext cx="11519876" cy="2177879"/>
          </a:xfrm>
          <a:prstGeom prst="parallelogram">
            <a:avLst>
              <a:gd name="adj" fmla="val 29000"/>
            </a:avLst>
          </a:prstGeom>
          <a:solidFill>
            <a:schemeClr val="tx1">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45DE1-5798-48B8-ABD1-1313C233E431}"/>
              </a:ext>
            </a:extLst>
          </p:cNvPr>
          <p:cNvSpPr>
            <a:spLocks noGrp="1"/>
          </p:cNvSpPr>
          <p:nvPr>
            <p:ph type="title"/>
          </p:nvPr>
        </p:nvSpPr>
        <p:spPr>
          <a:xfrm>
            <a:off x="1086338" y="4441621"/>
            <a:ext cx="4626707" cy="1562517"/>
          </a:xfrm>
        </p:spPr>
        <p:txBody>
          <a:bodyPr anchor="ctr">
            <a:normAutofit/>
          </a:bodyPr>
          <a:lstStyle/>
          <a:p>
            <a:r>
              <a:rPr lang="en-US" sz="3200" dirty="0"/>
              <a:t>Model 4</a:t>
            </a:r>
          </a:p>
        </p:txBody>
      </p:sp>
      <p:sp>
        <p:nvSpPr>
          <p:cNvPr id="3" name="Content Placeholder 2">
            <a:extLst>
              <a:ext uri="{FF2B5EF4-FFF2-40B4-BE49-F238E27FC236}">
                <a16:creationId xmlns:a16="http://schemas.microsoft.com/office/drawing/2014/main" id="{C4E5962A-383C-4A81-BBFA-19D9432CF23B}"/>
              </a:ext>
            </a:extLst>
          </p:cNvPr>
          <p:cNvSpPr>
            <a:spLocks noGrp="1"/>
          </p:cNvSpPr>
          <p:nvPr>
            <p:ph idx="1"/>
          </p:nvPr>
        </p:nvSpPr>
        <p:spPr>
          <a:xfrm>
            <a:off x="5954280" y="4672441"/>
            <a:ext cx="5391382" cy="1599741"/>
          </a:xfrm>
        </p:spPr>
        <p:txBody>
          <a:bodyPr anchor="ctr">
            <a:normAutofit/>
          </a:bodyPr>
          <a:lstStyle/>
          <a:p>
            <a:pPr marL="285750" indent="-285750">
              <a:lnSpc>
                <a:spcPct val="90000"/>
              </a:lnSpc>
              <a:buFont typeface="Arial" panose="020B0604020202020204" pitchFamily="34" charset="0"/>
              <a:buChar char="•"/>
            </a:pPr>
            <a:r>
              <a:rPr lang="en-US" sz="1500" dirty="0">
                <a:solidFill>
                  <a:schemeClr val="bg1"/>
                </a:solidFill>
              </a:rPr>
              <a:t>For this model, we have considered only the variables that had  significance value of 0  in the first model</a:t>
            </a:r>
          </a:p>
          <a:p>
            <a:pPr marL="285750" indent="-285750">
              <a:lnSpc>
                <a:spcPct val="90000"/>
              </a:lnSpc>
              <a:buFont typeface="Arial" panose="020B0604020202020204" pitchFamily="34" charset="0"/>
              <a:buChar char="•"/>
            </a:pPr>
            <a:r>
              <a:rPr lang="en-US" sz="1500" dirty="0">
                <a:solidFill>
                  <a:schemeClr val="bg1"/>
                </a:solidFill>
              </a:rPr>
              <a:t>accuracy : </a:t>
            </a:r>
            <a:r>
              <a:rPr lang="en-US" sz="1500" b="1" dirty="0">
                <a:solidFill>
                  <a:schemeClr val="bg1"/>
                </a:solidFill>
              </a:rPr>
              <a:t>0.7943</a:t>
            </a:r>
            <a:endParaRPr lang="en-US" sz="1500" dirty="0">
              <a:solidFill>
                <a:schemeClr val="bg1"/>
              </a:solidFill>
            </a:endParaRPr>
          </a:p>
          <a:p>
            <a:pPr marL="285750" indent="-285750">
              <a:lnSpc>
                <a:spcPct val="90000"/>
              </a:lnSpc>
              <a:buFont typeface="Arial" panose="020B0604020202020204" pitchFamily="34" charset="0"/>
              <a:buChar char="•"/>
            </a:pPr>
            <a:r>
              <a:rPr lang="en-US" sz="1500" dirty="0">
                <a:solidFill>
                  <a:schemeClr val="bg1"/>
                </a:solidFill>
              </a:rPr>
              <a:t>This model correctly predicts  whether or not the customer will churn </a:t>
            </a:r>
            <a:r>
              <a:rPr lang="en-US" sz="1500" b="1" dirty="0">
                <a:solidFill>
                  <a:schemeClr val="bg1"/>
                </a:solidFill>
              </a:rPr>
              <a:t>79.43%  </a:t>
            </a:r>
            <a:r>
              <a:rPr lang="en-US" sz="1500" dirty="0">
                <a:solidFill>
                  <a:schemeClr val="bg1"/>
                </a:solidFill>
              </a:rPr>
              <a:t>of the times.</a:t>
            </a:r>
          </a:p>
          <a:p>
            <a:pPr marL="0" indent="0">
              <a:lnSpc>
                <a:spcPct val="90000"/>
              </a:lnSpc>
              <a:buNone/>
            </a:pPr>
            <a:endParaRPr lang="en-US" sz="1500" dirty="0">
              <a:solidFill>
                <a:schemeClr val="bg1"/>
              </a:solidFill>
            </a:endParaRPr>
          </a:p>
          <a:p>
            <a:pPr>
              <a:lnSpc>
                <a:spcPct val="90000"/>
              </a:lnSpc>
            </a:pPr>
            <a:endParaRPr lang="en-US" sz="1500" dirty="0">
              <a:solidFill>
                <a:schemeClr val="bg1"/>
              </a:solidFill>
            </a:endParaRPr>
          </a:p>
        </p:txBody>
      </p:sp>
      <p:pic>
        <p:nvPicPr>
          <p:cNvPr id="8" name="Picture 7">
            <a:extLst>
              <a:ext uri="{FF2B5EF4-FFF2-40B4-BE49-F238E27FC236}">
                <a16:creationId xmlns:a16="http://schemas.microsoft.com/office/drawing/2014/main" id="{5C612F6F-4C28-4FEE-AFC6-F331BD54FDCC}"/>
              </a:ext>
            </a:extLst>
          </p:cNvPr>
          <p:cNvPicPr>
            <a:picLocks noChangeAspect="1"/>
          </p:cNvPicPr>
          <p:nvPr/>
        </p:nvPicPr>
        <p:blipFill rotWithShape="1">
          <a:blip r:embed="rId2"/>
          <a:srcRect t="21488" r="58859" b="31780"/>
          <a:stretch/>
        </p:blipFill>
        <p:spPr>
          <a:xfrm>
            <a:off x="361823" y="87658"/>
            <a:ext cx="5589028" cy="3908395"/>
          </a:xfrm>
          <a:prstGeom prst="rect">
            <a:avLst/>
          </a:prstGeom>
        </p:spPr>
      </p:pic>
      <p:pic>
        <p:nvPicPr>
          <p:cNvPr id="11" name="Picture 10">
            <a:extLst>
              <a:ext uri="{FF2B5EF4-FFF2-40B4-BE49-F238E27FC236}">
                <a16:creationId xmlns:a16="http://schemas.microsoft.com/office/drawing/2014/main" id="{9AEDA2EF-7690-441A-BD34-81FB7EBCD4A1}"/>
              </a:ext>
            </a:extLst>
          </p:cNvPr>
          <p:cNvPicPr>
            <a:picLocks noChangeAspect="1"/>
          </p:cNvPicPr>
          <p:nvPr/>
        </p:nvPicPr>
        <p:blipFill rotWithShape="1">
          <a:blip r:embed="rId3"/>
          <a:srcRect t="53290" r="78145" b="7742"/>
          <a:stretch/>
        </p:blipFill>
        <p:spPr>
          <a:xfrm>
            <a:off x="5369859" y="283391"/>
            <a:ext cx="4061011" cy="3712662"/>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2B80CA3-24EF-472C-90F4-6BB80F189F64}"/>
                  </a:ext>
                </a:extLst>
              </p14:cNvPr>
              <p14:cNvContentPartPr/>
              <p14:nvPr/>
            </p14:nvContentPartPr>
            <p14:xfrm>
              <a:off x="7545509" y="1419875"/>
              <a:ext cx="436680" cy="19800"/>
            </p14:xfrm>
          </p:contentPart>
        </mc:Choice>
        <mc:Fallback xmlns="">
          <p:pic>
            <p:nvPicPr>
              <p:cNvPr id="4" name="Ink 3">
                <a:extLst>
                  <a:ext uri="{FF2B5EF4-FFF2-40B4-BE49-F238E27FC236}">
                    <a16:creationId xmlns:a16="http://schemas.microsoft.com/office/drawing/2014/main" id="{C2B80CA3-24EF-472C-90F4-6BB80F189F64}"/>
                  </a:ext>
                </a:extLst>
              </p:cNvPr>
              <p:cNvPicPr/>
              <p:nvPr/>
            </p:nvPicPr>
            <p:blipFill>
              <a:blip r:embed="rId5"/>
              <a:stretch>
                <a:fillRect/>
              </a:stretch>
            </p:blipFill>
            <p:spPr>
              <a:xfrm>
                <a:off x="7509869" y="1348235"/>
                <a:ext cx="508320" cy="163440"/>
              </a:xfrm>
              <a:prstGeom prst="rect">
                <a:avLst/>
              </a:prstGeom>
            </p:spPr>
          </p:pic>
        </mc:Fallback>
      </mc:AlternateContent>
    </p:spTree>
    <p:extLst>
      <p:ext uri="{BB962C8B-B14F-4D97-AF65-F5344CB8AC3E}">
        <p14:creationId xmlns:p14="http://schemas.microsoft.com/office/powerpoint/2010/main" val="4237824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EBCC82-BE2C-40E2-B103-6364F022F221}"/>
              </a:ext>
            </a:extLst>
          </p:cNvPr>
          <p:cNvSpPr>
            <a:spLocks noGrp="1"/>
          </p:cNvSpPr>
          <p:nvPr>
            <p:ph type="title"/>
          </p:nvPr>
        </p:nvSpPr>
        <p:spPr>
          <a:xfrm>
            <a:off x="487495" y="0"/>
            <a:ext cx="3654658" cy="1320800"/>
          </a:xfrm>
        </p:spPr>
        <p:txBody>
          <a:bodyPr anchor="ctr">
            <a:normAutofit/>
          </a:bodyPr>
          <a:lstStyle/>
          <a:p>
            <a:r>
              <a:rPr lang="en-US" dirty="0"/>
              <a:t>Gain/Lift Chart</a:t>
            </a:r>
          </a:p>
        </p:txBody>
      </p:sp>
      <p:sp>
        <p:nvSpPr>
          <p:cNvPr id="6" name="Content Placeholder 5">
            <a:extLst>
              <a:ext uri="{FF2B5EF4-FFF2-40B4-BE49-F238E27FC236}">
                <a16:creationId xmlns:a16="http://schemas.microsoft.com/office/drawing/2014/main" id="{91F919EE-D2F6-4665-AEB5-4A14E6A5663A}"/>
              </a:ext>
            </a:extLst>
          </p:cNvPr>
          <p:cNvSpPr>
            <a:spLocks noGrp="1"/>
          </p:cNvSpPr>
          <p:nvPr>
            <p:ph idx="1"/>
          </p:nvPr>
        </p:nvSpPr>
        <p:spPr>
          <a:xfrm>
            <a:off x="671361" y="2160589"/>
            <a:ext cx="2930517" cy="3880773"/>
          </a:xfrm>
        </p:spPr>
        <p:txBody>
          <a:bodyPr>
            <a:normAutofit fontScale="92500" lnSpcReduction="10000"/>
          </a:bodyPr>
          <a:lstStyle/>
          <a:p>
            <a:r>
              <a:rPr lang="en-US" dirty="0"/>
              <a:t>Case: probability of responding to churn" score. </a:t>
            </a:r>
          </a:p>
          <a:p>
            <a:r>
              <a:rPr lang="en-US" dirty="0"/>
              <a:t>Cumulative: cumulative no of cases and sorted by predicted value</a:t>
            </a:r>
          </a:p>
          <a:p>
            <a:r>
              <a:rPr lang="en-US" dirty="0"/>
              <a:t>lift curve helps us determine how effectively we can skim the cream" by selecting a relatively small number of cases and getting a relatively large portion of the responders.</a:t>
            </a:r>
          </a:p>
          <a:p>
            <a:endParaRPr lang="en-US" dirty="0"/>
          </a:p>
        </p:txBody>
      </p:sp>
      <p:pic>
        <p:nvPicPr>
          <p:cNvPr id="8" name="Picture 7">
            <a:extLst>
              <a:ext uri="{FF2B5EF4-FFF2-40B4-BE49-F238E27FC236}">
                <a16:creationId xmlns:a16="http://schemas.microsoft.com/office/drawing/2014/main" id="{74FEAB19-B5BA-40D4-901D-F8D47034DB48}"/>
              </a:ext>
            </a:extLst>
          </p:cNvPr>
          <p:cNvPicPr>
            <a:picLocks noChangeAspect="1"/>
          </p:cNvPicPr>
          <p:nvPr/>
        </p:nvPicPr>
        <p:blipFill>
          <a:blip r:embed="rId2"/>
          <a:stretch>
            <a:fillRect/>
          </a:stretch>
        </p:blipFill>
        <p:spPr>
          <a:xfrm>
            <a:off x="3767326" y="3429000"/>
            <a:ext cx="5421162" cy="2028818"/>
          </a:xfrm>
          <a:prstGeom prst="rect">
            <a:avLst/>
          </a:prstGeom>
        </p:spPr>
      </p:pic>
      <p:pic>
        <p:nvPicPr>
          <p:cNvPr id="22" name="Picture 21">
            <a:extLst>
              <a:ext uri="{FF2B5EF4-FFF2-40B4-BE49-F238E27FC236}">
                <a16:creationId xmlns:a16="http://schemas.microsoft.com/office/drawing/2014/main" id="{F72CE460-639D-4AD2-9D15-5718556A81C9}"/>
              </a:ext>
            </a:extLst>
          </p:cNvPr>
          <p:cNvPicPr>
            <a:picLocks noChangeAspect="1"/>
          </p:cNvPicPr>
          <p:nvPr/>
        </p:nvPicPr>
        <p:blipFill>
          <a:blip r:embed="rId3"/>
          <a:stretch>
            <a:fillRect/>
          </a:stretch>
        </p:blipFill>
        <p:spPr>
          <a:xfrm>
            <a:off x="4736434" y="453543"/>
            <a:ext cx="4204366" cy="2602341"/>
          </a:xfrm>
          <a:prstGeom prst="rect">
            <a:avLst/>
          </a:prstGeom>
        </p:spPr>
      </p:pic>
    </p:spTree>
    <p:extLst>
      <p:ext uri="{BB962C8B-B14F-4D97-AF65-F5344CB8AC3E}">
        <p14:creationId xmlns:p14="http://schemas.microsoft.com/office/powerpoint/2010/main" val="116954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EA4D5E-5617-462E-83C7-BA7D25A4EEBA}"/>
              </a:ext>
            </a:extLst>
          </p:cNvPr>
          <p:cNvSpPr txBox="1"/>
          <p:nvPr/>
        </p:nvSpPr>
        <p:spPr>
          <a:xfrm>
            <a:off x="131736" y="193729"/>
            <a:ext cx="11701220" cy="5139869"/>
          </a:xfrm>
          <a:prstGeom prst="rect">
            <a:avLst/>
          </a:prstGeom>
          <a:noFill/>
        </p:spPr>
        <p:txBody>
          <a:bodyPr wrap="square" rtlCol="0">
            <a:spAutoFit/>
          </a:bodyPr>
          <a:lstStyle/>
          <a:p>
            <a:pPr algn="just"/>
            <a:r>
              <a:rPr lang="en-US" sz="1600" dirty="0">
                <a:solidFill>
                  <a:schemeClr val="accent1"/>
                </a:solidFill>
              </a:rPr>
              <a:t>Threat of buyers</a:t>
            </a:r>
          </a:p>
          <a:p>
            <a:pPr algn="just"/>
            <a:endParaRPr lang="en-US" sz="1400" dirty="0"/>
          </a:p>
          <a:p>
            <a:pPr algn="just"/>
            <a:r>
              <a:rPr lang="en-US" sz="1400" dirty="0"/>
              <a:t>As there are large number of well established companies within the industry like AT&amp;T, T mobiles and many more, the bargaining power of the customers is raising. If a company introduces a innovative technology or gives out an eye grabbing offer, there is a  good chance that the customer is going to switch to that service as the switching cost is also not that high. </a:t>
            </a:r>
          </a:p>
          <a:p>
            <a:pPr algn="just"/>
            <a:endParaRPr lang="en-US" sz="1600" dirty="0"/>
          </a:p>
          <a:p>
            <a:pPr algn="just"/>
            <a:r>
              <a:rPr lang="en-US" sz="1600" dirty="0">
                <a:solidFill>
                  <a:schemeClr val="accent1"/>
                </a:solidFill>
              </a:rPr>
              <a:t>Threat of substitutes</a:t>
            </a:r>
          </a:p>
          <a:p>
            <a:pPr algn="just"/>
            <a:endParaRPr lang="en-US" sz="1400" dirty="0"/>
          </a:p>
          <a:p>
            <a:pPr algn="just"/>
            <a:r>
              <a:rPr lang="en-US" sz="1400" dirty="0"/>
              <a:t>There are number of substitutes like Internet Telephony(calls are made over the internet), emails, instant messaging can pose a threat to the tele- communication industry. Internet telephony poses are major threat to the telecom industry, as more often than not there is no cost associated with it, also with applications like skype and facetime, the Internet telephony has become a major threat to the tele-communication industry. And some cable televisions are also providing tele communication services along with cable services, which also imposes a major threat.</a:t>
            </a:r>
          </a:p>
          <a:p>
            <a:pPr algn="just"/>
            <a:endParaRPr lang="en-US" sz="1400" dirty="0"/>
          </a:p>
          <a:p>
            <a:pPr algn="just"/>
            <a:r>
              <a:rPr lang="en-US" sz="1600" dirty="0">
                <a:solidFill>
                  <a:schemeClr val="accent1"/>
                </a:solidFill>
              </a:rPr>
              <a:t>Competitive rivalry</a:t>
            </a:r>
          </a:p>
          <a:p>
            <a:pPr algn="just"/>
            <a:endParaRPr lang="en-US" sz="1400" dirty="0"/>
          </a:p>
          <a:p>
            <a:pPr algn="just"/>
            <a:r>
              <a:rPr lang="en-US" sz="1400" dirty="0"/>
              <a:t>The telecommunication industry has reached a saturation, when it comes to voice calls. As almost everyone has a voice call service with one telecom company or the other, the companies in the industry can only try to poach customers from their business rivalries. This increases competition in the industry as each company is trying to come up with different kind of technologies or offers, to lure the customers from its competitors.</a:t>
            </a:r>
          </a:p>
          <a:p>
            <a:pPr algn="just"/>
            <a:endParaRPr lang="en-US" sz="1400" dirty="0"/>
          </a:p>
          <a:p>
            <a:pPr algn="just"/>
            <a:endParaRPr lang="en-US" sz="1400" dirty="0"/>
          </a:p>
          <a:p>
            <a:endParaRPr lang="en-US" sz="1400" dirty="0"/>
          </a:p>
        </p:txBody>
      </p:sp>
    </p:spTree>
    <p:extLst>
      <p:ext uri="{BB962C8B-B14F-4D97-AF65-F5344CB8AC3E}">
        <p14:creationId xmlns:p14="http://schemas.microsoft.com/office/powerpoint/2010/main" val="1152448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7F2A8F-586A-41B4-A4A7-804DB5DB0242}"/>
              </a:ext>
            </a:extLst>
          </p:cNvPr>
          <p:cNvSpPr>
            <a:spLocks noGrp="1"/>
          </p:cNvSpPr>
          <p:nvPr>
            <p:ph type="title"/>
          </p:nvPr>
        </p:nvSpPr>
        <p:spPr>
          <a:xfrm>
            <a:off x="0" y="120788"/>
            <a:ext cx="8596668" cy="1320800"/>
          </a:xfrm>
        </p:spPr>
        <p:txBody>
          <a:bodyPr/>
          <a:lstStyle/>
          <a:p>
            <a:r>
              <a:rPr lang="en-US" dirty="0"/>
              <a:t>ROC &amp; Decile-wise Lift chart </a:t>
            </a:r>
          </a:p>
        </p:txBody>
      </p:sp>
      <p:sp>
        <p:nvSpPr>
          <p:cNvPr id="5" name="Content Placeholder 4">
            <a:extLst>
              <a:ext uri="{FF2B5EF4-FFF2-40B4-BE49-F238E27FC236}">
                <a16:creationId xmlns:a16="http://schemas.microsoft.com/office/drawing/2014/main" id="{F487DCA6-07E6-434D-A0FA-51FA047A17B0}"/>
              </a:ext>
            </a:extLst>
          </p:cNvPr>
          <p:cNvSpPr>
            <a:spLocks noGrp="1"/>
          </p:cNvSpPr>
          <p:nvPr>
            <p:ph sz="half" idx="1"/>
          </p:nvPr>
        </p:nvSpPr>
        <p:spPr>
          <a:xfrm>
            <a:off x="484261" y="781188"/>
            <a:ext cx="4184035" cy="3880772"/>
          </a:xfrm>
        </p:spPr>
        <p:txBody>
          <a:bodyPr/>
          <a:lstStyle/>
          <a:p>
            <a:r>
              <a:rPr lang="en-US" dirty="0">
                <a:latin typeface="Calibri" panose="020F0502020204030204" pitchFamily="34" charset="0"/>
                <a:cs typeface="Calibri" panose="020F0502020204030204" pitchFamily="34" charset="0"/>
              </a:rPr>
              <a:t>ROC curve</a:t>
            </a:r>
          </a:p>
          <a:p>
            <a:pPr>
              <a:buFont typeface="Wingdings" panose="05000000000000000000" pitchFamily="2" charset="2"/>
              <a:buChar char="§"/>
            </a:pPr>
            <a:r>
              <a:rPr lang="en-US" sz="1400" dirty="0">
                <a:latin typeface="Calibri" panose="020F0502020204030204" pitchFamily="34" charset="0"/>
                <a:cs typeface="Calibri" panose="020F0502020204030204" pitchFamily="34" charset="0"/>
              </a:rPr>
              <a:t>It summarizes all of the confusion matrices that each threshold produced</a:t>
            </a:r>
          </a:p>
          <a:p>
            <a:pPr>
              <a:buFont typeface="Wingdings" panose="05000000000000000000" pitchFamily="2" charset="2"/>
              <a:buChar char="§"/>
            </a:pPr>
            <a:r>
              <a:rPr lang="en-US" sz="1400" dirty="0">
                <a:latin typeface="Calibri" panose="020F0502020204030204" pitchFamily="34" charset="0"/>
                <a:cs typeface="Calibri" panose="020F0502020204030204" pitchFamily="34" charset="0"/>
              </a:rPr>
              <a:t>Sensitivity:- True Positive rate</a:t>
            </a:r>
          </a:p>
          <a:p>
            <a:pPr>
              <a:buFont typeface="Wingdings" panose="05000000000000000000" pitchFamily="2" charset="2"/>
              <a:buChar char="§"/>
            </a:pPr>
            <a:r>
              <a:rPr lang="en-US" sz="1400" dirty="0">
                <a:latin typeface="Calibri" panose="020F0502020204030204" pitchFamily="34" charset="0"/>
                <a:cs typeface="Calibri" panose="020F0502020204030204" pitchFamily="34" charset="0"/>
              </a:rPr>
              <a:t>1- Specificity:- False Positive rate</a:t>
            </a:r>
          </a:p>
          <a:p>
            <a:endParaRPr lang="en-US" dirty="0"/>
          </a:p>
        </p:txBody>
      </p:sp>
      <p:sp>
        <p:nvSpPr>
          <p:cNvPr id="6" name="Content Placeholder 5">
            <a:extLst>
              <a:ext uri="{FF2B5EF4-FFF2-40B4-BE49-F238E27FC236}">
                <a16:creationId xmlns:a16="http://schemas.microsoft.com/office/drawing/2014/main" id="{C354E172-A672-4D73-8A2B-0082C3241169}"/>
              </a:ext>
            </a:extLst>
          </p:cNvPr>
          <p:cNvSpPr>
            <a:spLocks noGrp="1"/>
          </p:cNvSpPr>
          <p:nvPr>
            <p:ph sz="half" idx="2"/>
          </p:nvPr>
        </p:nvSpPr>
        <p:spPr>
          <a:xfrm>
            <a:off x="5072555" y="781187"/>
            <a:ext cx="4184034" cy="3880773"/>
          </a:xfrm>
        </p:spPr>
        <p:txBody>
          <a:bodyPr/>
          <a:lstStyle/>
          <a:p>
            <a:r>
              <a:rPr lang="en-US" dirty="0"/>
              <a:t>Decile- wise Lift chart</a:t>
            </a:r>
          </a:p>
          <a:p>
            <a:pPr>
              <a:buFont typeface="Wingdings" panose="05000000000000000000" pitchFamily="2" charset="2"/>
              <a:buChar char="§"/>
            </a:pPr>
            <a:r>
              <a:rPr lang="en-US" sz="1200" dirty="0"/>
              <a:t>The Staircase Effect</a:t>
            </a:r>
          </a:p>
          <a:p>
            <a:pPr>
              <a:buFont typeface="Wingdings" panose="05000000000000000000" pitchFamily="2" charset="2"/>
              <a:buChar char="§"/>
            </a:pPr>
            <a:r>
              <a:rPr lang="en-US" sz="1200" dirty="0"/>
              <a:t>model is “binning” your constituents correctly from most likely to respond to least likely to respond</a:t>
            </a:r>
          </a:p>
          <a:p>
            <a:endParaRPr lang="en-US" dirty="0"/>
          </a:p>
          <a:p>
            <a:endParaRPr lang="en-US" dirty="0"/>
          </a:p>
          <a:p>
            <a:endParaRPr lang="en-US" dirty="0"/>
          </a:p>
        </p:txBody>
      </p:sp>
      <p:pic>
        <p:nvPicPr>
          <p:cNvPr id="9" name="Picture 8">
            <a:extLst>
              <a:ext uri="{FF2B5EF4-FFF2-40B4-BE49-F238E27FC236}">
                <a16:creationId xmlns:a16="http://schemas.microsoft.com/office/drawing/2014/main" id="{9D36F168-FF99-4E3F-B077-DAAB7F046980}"/>
              </a:ext>
            </a:extLst>
          </p:cNvPr>
          <p:cNvPicPr>
            <a:picLocks noChangeAspect="1"/>
          </p:cNvPicPr>
          <p:nvPr/>
        </p:nvPicPr>
        <p:blipFill>
          <a:blip r:embed="rId2"/>
          <a:stretch>
            <a:fillRect/>
          </a:stretch>
        </p:blipFill>
        <p:spPr>
          <a:xfrm>
            <a:off x="5480108" y="3156857"/>
            <a:ext cx="3913078" cy="2734217"/>
          </a:xfrm>
          <a:prstGeom prst="rect">
            <a:avLst/>
          </a:prstGeom>
        </p:spPr>
      </p:pic>
      <p:pic>
        <p:nvPicPr>
          <p:cNvPr id="11" name="Picture 10">
            <a:extLst>
              <a:ext uri="{FF2B5EF4-FFF2-40B4-BE49-F238E27FC236}">
                <a16:creationId xmlns:a16="http://schemas.microsoft.com/office/drawing/2014/main" id="{74683EF5-70CE-400E-92CB-A327F1A8F787}"/>
              </a:ext>
            </a:extLst>
          </p:cNvPr>
          <p:cNvPicPr>
            <a:picLocks noChangeAspect="1"/>
          </p:cNvPicPr>
          <p:nvPr/>
        </p:nvPicPr>
        <p:blipFill>
          <a:blip r:embed="rId3"/>
          <a:stretch>
            <a:fillRect/>
          </a:stretch>
        </p:blipFill>
        <p:spPr>
          <a:xfrm>
            <a:off x="320298" y="2820608"/>
            <a:ext cx="4267996" cy="2982212"/>
          </a:xfrm>
          <a:prstGeom prst="rect">
            <a:avLst/>
          </a:prstGeom>
        </p:spPr>
      </p:pic>
      <p:pic>
        <p:nvPicPr>
          <p:cNvPr id="12" name="Picture 11">
            <a:extLst>
              <a:ext uri="{FF2B5EF4-FFF2-40B4-BE49-F238E27FC236}">
                <a16:creationId xmlns:a16="http://schemas.microsoft.com/office/drawing/2014/main" id="{9A93DECD-A5B5-4762-AB91-71C3C14B43A0}"/>
              </a:ext>
            </a:extLst>
          </p:cNvPr>
          <p:cNvPicPr>
            <a:picLocks noChangeAspect="1"/>
          </p:cNvPicPr>
          <p:nvPr/>
        </p:nvPicPr>
        <p:blipFill>
          <a:blip r:embed="rId4"/>
          <a:stretch>
            <a:fillRect/>
          </a:stretch>
        </p:blipFill>
        <p:spPr>
          <a:xfrm>
            <a:off x="1468844" y="5705337"/>
            <a:ext cx="2005861" cy="371475"/>
          </a:xfrm>
          <a:prstGeom prst="rect">
            <a:avLst/>
          </a:prstGeom>
        </p:spPr>
      </p:pic>
    </p:spTree>
    <p:extLst>
      <p:ext uri="{BB962C8B-B14F-4D97-AF65-F5344CB8AC3E}">
        <p14:creationId xmlns:p14="http://schemas.microsoft.com/office/powerpoint/2010/main" val="3226377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A129-C10F-4CC1-81A4-A50161EC2369}"/>
              </a:ext>
            </a:extLst>
          </p:cNvPr>
          <p:cNvSpPr>
            <a:spLocks noGrp="1"/>
          </p:cNvSpPr>
          <p:nvPr>
            <p:ph type="title"/>
          </p:nvPr>
        </p:nvSpPr>
        <p:spPr>
          <a:xfrm>
            <a:off x="677334" y="609600"/>
            <a:ext cx="8596668" cy="1320800"/>
          </a:xfrm>
        </p:spPr>
        <p:txBody>
          <a:bodyPr/>
          <a:lstStyle/>
          <a:p>
            <a:r>
              <a:rPr lang="en-US"/>
              <a:t>Propensity Table</a:t>
            </a:r>
            <a:endParaRPr lang="en-US" dirty="0"/>
          </a:p>
        </p:txBody>
      </p:sp>
      <p:pic>
        <p:nvPicPr>
          <p:cNvPr id="4" name="Content Placeholder 3">
            <a:extLst>
              <a:ext uri="{FF2B5EF4-FFF2-40B4-BE49-F238E27FC236}">
                <a16:creationId xmlns:a16="http://schemas.microsoft.com/office/drawing/2014/main" id="{B4B92149-4100-463B-9472-46590029B5F2}"/>
              </a:ext>
            </a:extLst>
          </p:cNvPr>
          <p:cNvPicPr>
            <a:picLocks noGrp="1" noChangeAspect="1"/>
          </p:cNvPicPr>
          <p:nvPr>
            <p:ph idx="1"/>
          </p:nvPr>
        </p:nvPicPr>
        <p:blipFill>
          <a:blip r:embed="rId2"/>
          <a:stretch>
            <a:fillRect/>
          </a:stretch>
        </p:blipFill>
        <p:spPr>
          <a:xfrm>
            <a:off x="677334" y="1571348"/>
            <a:ext cx="8596668" cy="4072456"/>
          </a:xfrm>
          <a:prstGeom prst="rect">
            <a:avLst/>
          </a:prstGeom>
        </p:spPr>
      </p:pic>
    </p:spTree>
    <p:extLst>
      <p:ext uri="{BB962C8B-B14F-4D97-AF65-F5344CB8AC3E}">
        <p14:creationId xmlns:p14="http://schemas.microsoft.com/office/powerpoint/2010/main" val="753999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DD51-3BDA-430B-BDD4-D74539858812}"/>
              </a:ext>
            </a:extLst>
          </p:cNvPr>
          <p:cNvSpPr>
            <a:spLocks noGrp="1"/>
          </p:cNvSpPr>
          <p:nvPr>
            <p:ph type="title"/>
          </p:nvPr>
        </p:nvSpPr>
        <p:spPr>
          <a:xfrm>
            <a:off x="677334" y="168676"/>
            <a:ext cx="8596668" cy="1775534"/>
          </a:xfrm>
        </p:spPr>
        <p:txBody>
          <a:bodyPr>
            <a:normAutofit fontScale="90000"/>
          </a:bodyPr>
          <a:lstStyle/>
          <a:p>
            <a:r>
              <a:rPr lang="en-US" dirty="0"/>
              <a:t>Decision Tree:</a:t>
            </a:r>
            <a:br>
              <a:rPr lang="en-US" dirty="0"/>
            </a:br>
            <a:br>
              <a:rPr lang="en-US" dirty="0"/>
            </a:br>
            <a:r>
              <a:rPr lang="en-US" sz="1800" dirty="0">
                <a:solidFill>
                  <a:schemeClr val="tx1"/>
                </a:solidFill>
              </a:rPr>
              <a:t>The decision tree splits the customer churn dataset into multiple subsets until it arrives at a tree like structure and make a decision. Here the churn acts as a dependent variable and  all other variables are used as the predictor variables</a:t>
            </a:r>
            <a:br>
              <a:rPr lang="en-US" sz="1800" dirty="0">
                <a:solidFill>
                  <a:schemeClr val="tx1"/>
                </a:solidFill>
              </a:rPr>
            </a:br>
            <a:br>
              <a:rPr lang="en-US" sz="1800" dirty="0"/>
            </a:br>
            <a:endParaRPr lang="en-US" sz="1800" dirty="0"/>
          </a:p>
        </p:txBody>
      </p:sp>
      <p:sp>
        <p:nvSpPr>
          <p:cNvPr id="3" name="Content Placeholder 2">
            <a:extLst>
              <a:ext uri="{FF2B5EF4-FFF2-40B4-BE49-F238E27FC236}">
                <a16:creationId xmlns:a16="http://schemas.microsoft.com/office/drawing/2014/main" id="{0A3BE630-5C42-4D92-A43C-43D50D0D119B}"/>
              </a:ext>
            </a:extLst>
          </p:cNvPr>
          <p:cNvSpPr>
            <a:spLocks noGrp="1"/>
          </p:cNvSpPr>
          <p:nvPr>
            <p:ph idx="1"/>
          </p:nvPr>
        </p:nvSpPr>
        <p:spPr>
          <a:xfrm>
            <a:off x="683456" y="2104008"/>
            <a:ext cx="8596668" cy="4336849"/>
          </a:xfrm>
        </p:spPr>
        <p:txBody>
          <a:bodyPr>
            <a:normAutofit/>
          </a:bodyPr>
          <a:lstStyle/>
          <a:p>
            <a:pPr marL="0" indent="0" algn="just">
              <a:buNone/>
            </a:pPr>
            <a:r>
              <a:rPr lang="en-US" dirty="0"/>
              <a:t>Step Description</a:t>
            </a:r>
          </a:p>
          <a:p>
            <a:pPr algn="just"/>
            <a:r>
              <a:rPr lang="en-US" dirty="0"/>
              <a:t>split data into training and validation dataset</a:t>
            </a:r>
          </a:p>
          <a:p>
            <a:pPr algn="just"/>
            <a:r>
              <a:rPr lang="en-US" dirty="0"/>
              <a:t>Tree build:</a:t>
            </a:r>
          </a:p>
          <a:p>
            <a:pPr algn="just"/>
            <a:r>
              <a:rPr lang="en-US" dirty="0"/>
              <a:t>Fully grown(results in overfitting of data)</a:t>
            </a:r>
          </a:p>
          <a:p>
            <a:pPr algn="just"/>
            <a:r>
              <a:rPr lang="en-US" dirty="0"/>
              <a:t>Pruned tree(optimal data)</a:t>
            </a:r>
          </a:p>
          <a:p>
            <a:pPr algn="just"/>
            <a:r>
              <a:rPr lang="en-US" dirty="0"/>
              <a:t>Generated if-else business rules</a:t>
            </a:r>
          </a:p>
          <a:p>
            <a:endParaRPr lang="en-US" dirty="0"/>
          </a:p>
          <a:p>
            <a:endParaRPr lang="en-US" dirty="0"/>
          </a:p>
          <a:p>
            <a:endParaRPr lang="en-US" dirty="0"/>
          </a:p>
        </p:txBody>
      </p:sp>
    </p:spTree>
    <p:extLst>
      <p:ext uri="{BB962C8B-B14F-4D97-AF65-F5344CB8AC3E}">
        <p14:creationId xmlns:p14="http://schemas.microsoft.com/office/powerpoint/2010/main" val="599213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E63C33-0FBF-4B2B-8845-9399FEC4AF48}"/>
              </a:ext>
            </a:extLst>
          </p:cNvPr>
          <p:cNvSpPr txBox="1"/>
          <p:nvPr/>
        </p:nvSpPr>
        <p:spPr>
          <a:xfrm>
            <a:off x="142043" y="239697"/>
            <a:ext cx="11514338" cy="6267635"/>
          </a:xfrm>
          <a:prstGeom prst="rect">
            <a:avLst/>
          </a:prstGeom>
          <a:noFill/>
        </p:spPr>
        <p:txBody>
          <a:bodyPr wrap="square" rtlCol="0">
            <a:spAutoFit/>
          </a:bodyPr>
          <a:lstStyle/>
          <a:p>
            <a:endParaRPr lang="en-US" dirty="0"/>
          </a:p>
        </p:txBody>
      </p:sp>
      <p:sp>
        <p:nvSpPr>
          <p:cNvPr id="7" name="Title 6">
            <a:extLst>
              <a:ext uri="{FF2B5EF4-FFF2-40B4-BE49-F238E27FC236}">
                <a16:creationId xmlns:a16="http://schemas.microsoft.com/office/drawing/2014/main" id="{A29E3E58-C9C9-4E09-9C96-5F4128458507}"/>
              </a:ext>
            </a:extLst>
          </p:cNvPr>
          <p:cNvSpPr>
            <a:spLocks noGrp="1"/>
          </p:cNvSpPr>
          <p:nvPr>
            <p:ph type="title"/>
          </p:nvPr>
        </p:nvSpPr>
        <p:spPr>
          <a:xfrm>
            <a:off x="677334" y="609600"/>
            <a:ext cx="8596668" cy="1320800"/>
          </a:xfrm>
        </p:spPr>
        <p:txBody>
          <a:bodyPr/>
          <a:lstStyle/>
          <a:p>
            <a:r>
              <a:rPr lang="en-US" dirty="0"/>
              <a:t>Tree 1 &amp; Confusion matrix</a:t>
            </a:r>
          </a:p>
        </p:txBody>
      </p:sp>
      <p:pic>
        <p:nvPicPr>
          <p:cNvPr id="19" name="Picture 18">
            <a:extLst>
              <a:ext uri="{FF2B5EF4-FFF2-40B4-BE49-F238E27FC236}">
                <a16:creationId xmlns:a16="http://schemas.microsoft.com/office/drawing/2014/main" id="{2EE1FA53-C9F2-4CB1-93BE-CFBFA7FF5413}"/>
              </a:ext>
            </a:extLst>
          </p:cNvPr>
          <p:cNvPicPr>
            <a:picLocks noChangeAspect="1"/>
          </p:cNvPicPr>
          <p:nvPr/>
        </p:nvPicPr>
        <p:blipFill>
          <a:blip r:embed="rId2"/>
          <a:stretch>
            <a:fillRect/>
          </a:stretch>
        </p:blipFill>
        <p:spPr>
          <a:xfrm>
            <a:off x="266123" y="1712170"/>
            <a:ext cx="5696580" cy="3980418"/>
          </a:xfrm>
          <a:prstGeom prst="rect">
            <a:avLst/>
          </a:prstGeom>
        </p:spPr>
      </p:pic>
      <p:pic>
        <p:nvPicPr>
          <p:cNvPr id="21" name="Picture 20">
            <a:extLst>
              <a:ext uri="{FF2B5EF4-FFF2-40B4-BE49-F238E27FC236}">
                <a16:creationId xmlns:a16="http://schemas.microsoft.com/office/drawing/2014/main" id="{16C6163C-0D35-4796-8266-8BD4D5C63D43}"/>
              </a:ext>
            </a:extLst>
          </p:cNvPr>
          <p:cNvPicPr>
            <a:picLocks noChangeAspect="1"/>
          </p:cNvPicPr>
          <p:nvPr/>
        </p:nvPicPr>
        <p:blipFill>
          <a:blip r:embed="rId3"/>
          <a:stretch>
            <a:fillRect/>
          </a:stretch>
        </p:blipFill>
        <p:spPr>
          <a:xfrm>
            <a:off x="5962704" y="1712170"/>
            <a:ext cx="3978930" cy="3747597"/>
          </a:xfrm>
          <a:prstGeom prst="rect">
            <a:avLst/>
          </a:prstGeom>
        </p:spPr>
      </p:pic>
      <p:sp>
        <p:nvSpPr>
          <p:cNvPr id="39" name="TextBox 38">
            <a:extLst>
              <a:ext uri="{FF2B5EF4-FFF2-40B4-BE49-F238E27FC236}">
                <a16:creationId xmlns:a16="http://schemas.microsoft.com/office/drawing/2014/main" id="{6681CEBB-7ABE-47B1-811C-EF81364A2F23}"/>
              </a:ext>
            </a:extLst>
          </p:cNvPr>
          <p:cNvSpPr txBox="1"/>
          <p:nvPr/>
        </p:nvSpPr>
        <p:spPr>
          <a:xfrm>
            <a:off x="1057835" y="6113929"/>
            <a:ext cx="5620871" cy="369332"/>
          </a:xfrm>
          <a:prstGeom prst="rect">
            <a:avLst/>
          </a:prstGeom>
          <a:noFill/>
        </p:spPr>
        <p:txBody>
          <a:bodyPr wrap="square" rtlCol="0">
            <a:spAutoFit/>
          </a:bodyPr>
          <a:lstStyle/>
          <a:p>
            <a:r>
              <a:rPr lang="en-US" dirty="0"/>
              <a:t>Accuracy: 0.7787</a:t>
            </a:r>
          </a:p>
        </p:txBody>
      </p:sp>
    </p:spTree>
    <p:extLst>
      <p:ext uri="{BB962C8B-B14F-4D97-AF65-F5344CB8AC3E}">
        <p14:creationId xmlns:p14="http://schemas.microsoft.com/office/powerpoint/2010/main" val="340722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E63C33-0FBF-4B2B-8845-9399FEC4AF48}"/>
              </a:ext>
            </a:extLst>
          </p:cNvPr>
          <p:cNvSpPr txBox="1"/>
          <p:nvPr/>
        </p:nvSpPr>
        <p:spPr>
          <a:xfrm>
            <a:off x="142043" y="213064"/>
            <a:ext cx="11514338" cy="6267635"/>
          </a:xfrm>
          <a:prstGeom prst="rect">
            <a:avLst/>
          </a:prstGeom>
          <a:noFill/>
        </p:spPr>
        <p:txBody>
          <a:bodyPr wrap="square" rtlCol="0">
            <a:spAutoFit/>
          </a:bodyPr>
          <a:lstStyle/>
          <a:p>
            <a:endParaRPr lang="en-US" dirty="0"/>
          </a:p>
        </p:txBody>
      </p:sp>
      <p:sp>
        <p:nvSpPr>
          <p:cNvPr id="7" name="Title 6">
            <a:extLst>
              <a:ext uri="{FF2B5EF4-FFF2-40B4-BE49-F238E27FC236}">
                <a16:creationId xmlns:a16="http://schemas.microsoft.com/office/drawing/2014/main" id="{A29E3E58-C9C9-4E09-9C96-5F4128458507}"/>
              </a:ext>
            </a:extLst>
          </p:cNvPr>
          <p:cNvSpPr>
            <a:spLocks noGrp="1"/>
          </p:cNvSpPr>
          <p:nvPr>
            <p:ph type="title"/>
          </p:nvPr>
        </p:nvSpPr>
        <p:spPr>
          <a:xfrm>
            <a:off x="677334" y="609600"/>
            <a:ext cx="8596668" cy="1320800"/>
          </a:xfrm>
        </p:spPr>
        <p:txBody>
          <a:bodyPr/>
          <a:lstStyle/>
          <a:p>
            <a:r>
              <a:rPr lang="en-US" dirty="0"/>
              <a:t>Pruned Tree &amp; Confusion matrix</a:t>
            </a:r>
          </a:p>
        </p:txBody>
      </p:sp>
      <p:sp>
        <p:nvSpPr>
          <p:cNvPr id="39" name="TextBox 38">
            <a:extLst>
              <a:ext uri="{FF2B5EF4-FFF2-40B4-BE49-F238E27FC236}">
                <a16:creationId xmlns:a16="http://schemas.microsoft.com/office/drawing/2014/main" id="{6681CEBB-7ABE-47B1-811C-EF81364A2F23}"/>
              </a:ext>
            </a:extLst>
          </p:cNvPr>
          <p:cNvSpPr txBox="1"/>
          <p:nvPr/>
        </p:nvSpPr>
        <p:spPr>
          <a:xfrm>
            <a:off x="1057835" y="6113929"/>
            <a:ext cx="5620871" cy="369332"/>
          </a:xfrm>
          <a:prstGeom prst="rect">
            <a:avLst/>
          </a:prstGeom>
          <a:noFill/>
        </p:spPr>
        <p:txBody>
          <a:bodyPr wrap="square" rtlCol="0">
            <a:spAutoFit/>
          </a:bodyPr>
          <a:lstStyle/>
          <a:p>
            <a:r>
              <a:rPr lang="en-US" dirty="0"/>
              <a:t>Accuracy: 0.7777</a:t>
            </a:r>
          </a:p>
        </p:txBody>
      </p:sp>
      <p:pic>
        <p:nvPicPr>
          <p:cNvPr id="4" name="Picture 3">
            <a:extLst>
              <a:ext uri="{FF2B5EF4-FFF2-40B4-BE49-F238E27FC236}">
                <a16:creationId xmlns:a16="http://schemas.microsoft.com/office/drawing/2014/main" id="{2751938C-9634-4B34-8776-6029A25CA170}"/>
              </a:ext>
            </a:extLst>
          </p:cNvPr>
          <p:cNvPicPr>
            <a:picLocks noChangeAspect="1"/>
          </p:cNvPicPr>
          <p:nvPr/>
        </p:nvPicPr>
        <p:blipFill>
          <a:blip r:embed="rId2"/>
          <a:stretch>
            <a:fillRect/>
          </a:stretch>
        </p:blipFill>
        <p:spPr>
          <a:xfrm>
            <a:off x="4949877" y="1596562"/>
            <a:ext cx="4588745" cy="4514805"/>
          </a:xfrm>
          <a:prstGeom prst="rect">
            <a:avLst/>
          </a:prstGeom>
        </p:spPr>
      </p:pic>
      <p:pic>
        <p:nvPicPr>
          <p:cNvPr id="5" name="Picture 4">
            <a:extLst>
              <a:ext uri="{FF2B5EF4-FFF2-40B4-BE49-F238E27FC236}">
                <a16:creationId xmlns:a16="http://schemas.microsoft.com/office/drawing/2014/main" id="{FA612DFC-A975-44B6-9E2C-91CB085E3C24}"/>
              </a:ext>
            </a:extLst>
          </p:cNvPr>
          <p:cNvPicPr>
            <a:picLocks noChangeAspect="1"/>
          </p:cNvPicPr>
          <p:nvPr/>
        </p:nvPicPr>
        <p:blipFill>
          <a:blip r:embed="rId3"/>
          <a:stretch>
            <a:fillRect/>
          </a:stretch>
        </p:blipFill>
        <p:spPr>
          <a:xfrm>
            <a:off x="116253" y="1270000"/>
            <a:ext cx="4831499" cy="4514805"/>
          </a:xfrm>
          <a:prstGeom prst="rect">
            <a:avLst/>
          </a:prstGeom>
        </p:spPr>
      </p:pic>
    </p:spTree>
    <p:extLst>
      <p:ext uri="{BB962C8B-B14F-4D97-AF65-F5344CB8AC3E}">
        <p14:creationId xmlns:p14="http://schemas.microsoft.com/office/powerpoint/2010/main" val="1884833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DD18-24F7-458D-8541-835FDD93121F}"/>
              </a:ext>
            </a:extLst>
          </p:cNvPr>
          <p:cNvSpPr>
            <a:spLocks noGrp="1"/>
          </p:cNvSpPr>
          <p:nvPr>
            <p:ph type="title"/>
          </p:nvPr>
        </p:nvSpPr>
        <p:spPr/>
        <p:txBody>
          <a:bodyPr/>
          <a:lstStyle/>
          <a:p>
            <a:r>
              <a:rPr lang="en-US" dirty="0"/>
              <a:t>ROC &amp; AUC curve</a:t>
            </a:r>
          </a:p>
        </p:txBody>
      </p:sp>
      <p:sp>
        <p:nvSpPr>
          <p:cNvPr id="3" name="Text Placeholder 2">
            <a:extLst>
              <a:ext uri="{FF2B5EF4-FFF2-40B4-BE49-F238E27FC236}">
                <a16:creationId xmlns:a16="http://schemas.microsoft.com/office/drawing/2014/main" id="{8B601D6A-FBED-4BCA-BDAA-87D07C04BED1}"/>
              </a:ext>
            </a:extLst>
          </p:cNvPr>
          <p:cNvSpPr>
            <a:spLocks noGrp="1"/>
          </p:cNvSpPr>
          <p:nvPr>
            <p:ph type="body" idx="1"/>
          </p:nvPr>
        </p:nvSpPr>
        <p:spPr/>
        <p:txBody>
          <a:bodyPr/>
          <a:lstStyle/>
          <a:p>
            <a:r>
              <a:rPr lang="en-US" dirty="0"/>
              <a:t>Tree 1</a:t>
            </a:r>
          </a:p>
        </p:txBody>
      </p:sp>
      <p:sp>
        <p:nvSpPr>
          <p:cNvPr id="5" name="Text Placeholder 4">
            <a:extLst>
              <a:ext uri="{FF2B5EF4-FFF2-40B4-BE49-F238E27FC236}">
                <a16:creationId xmlns:a16="http://schemas.microsoft.com/office/drawing/2014/main" id="{3229EBCC-A645-45F0-8EA3-8C18DC462F16}"/>
              </a:ext>
            </a:extLst>
          </p:cNvPr>
          <p:cNvSpPr>
            <a:spLocks noGrp="1"/>
          </p:cNvSpPr>
          <p:nvPr>
            <p:ph type="body" sz="quarter" idx="3"/>
          </p:nvPr>
        </p:nvSpPr>
        <p:spPr/>
        <p:txBody>
          <a:bodyPr/>
          <a:lstStyle/>
          <a:p>
            <a:r>
              <a:rPr lang="en-US" dirty="0"/>
              <a:t>Pruned tree</a:t>
            </a:r>
          </a:p>
        </p:txBody>
      </p:sp>
      <p:pic>
        <p:nvPicPr>
          <p:cNvPr id="7" name="Content Placeholder 6">
            <a:extLst>
              <a:ext uri="{FF2B5EF4-FFF2-40B4-BE49-F238E27FC236}">
                <a16:creationId xmlns:a16="http://schemas.microsoft.com/office/drawing/2014/main" id="{4FC43F7B-7F5D-4934-8CAF-959E53E78B39}"/>
              </a:ext>
            </a:extLst>
          </p:cNvPr>
          <p:cNvPicPr>
            <a:picLocks noGrp="1" noChangeAspect="1"/>
          </p:cNvPicPr>
          <p:nvPr>
            <p:ph sz="half" idx="2"/>
          </p:nvPr>
        </p:nvPicPr>
        <p:blipFill>
          <a:blip r:embed="rId2"/>
          <a:stretch>
            <a:fillRect/>
          </a:stretch>
        </p:blipFill>
        <p:spPr>
          <a:xfrm>
            <a:off x="676275" y="2927450"/>
            <a:ext cx="4184650" cy="2923974"/>
          </a:xfrm>
          <a:prstGeom prst="rect">
            <a:avLst/>
          </a:prstGeom>
        </p:spPr>
      </p:pic>
      <p:pic>
        <p:nvPicPr>
          <p:cNvPr id="8" name="Content Placeholder 7">
            <a:extLst>
              <a:ext uri="{FF2B5EF4-FFF2-40B4-BE49-F238E27FC236}">
                <a16:creationId xmlns:a16="http://schemas.microsoft.com/office/drawing/2014/main" id="{EE1140CE-A431-43FE-B565-1C07B02559B6}"/>
              </a:ext>
            </a:extLst>
          </p:cNvPr>
          <p:cNvPicPr>
            <a:picLocks noGrp="1" noChangeAspect="1"/>
          </p:cNvPicPr>
          <p:nvPr>
            <p:ph sz="quarter" idx="4"/>
          </p:nvPr>
        </p:nvPicPr>
        <p:blipFill>
          <a:blip r:embed="rId3"/>
          <a:stretch>
            <a:fillRect/>
          </a:stretch>
        </p:blipFill>
        <p:spPr>
          <a:xfrm>
            <a:off x="5087938" y="2926896"/>
            <a:ext cx="4186237" cy="2925083"/>
          </a:xfrm>
          <a:prstGeom prst="rect">
            <a:avLst/>
          </a:prstGeom>
        </p:spPr>
      </p:pic>
      <p:sp>
        <p:nvSpPr>
          <p:cNvPr id="10" name="Rectangle 1">
            <a:extLst>
              <a:ext uri="{FF2B5EF4-FFF2-40B4-BE49-F238E27FC236}">
                <a16:creationId xmlns:a16="http://schemas.microsoft.com/office/drawing/2014/main" id="{6C748600-6C51-4555-A4CC-499B5D6D424E}"/>
              </a:ext>
            </a:extLst>
          </p:cNvPr>
          <p:cNvSpPr>
            <a:spLocks noChangeArrowheads="1"/>
          </p:cNvSpPr>
          <p:nvPr/>
        </p:nvSpPr>
        <p:spPr bwMode="auto">
          <a:xfrm>
            <a:off x="1358282" y="5887741"/>
            <a:ext cx="2618913"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"AUC Value is: 0.797590073061915"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4B36EDCA-E1E8-40D4-BD55-C345FA9A2C7A}"/>
              </a:ext>
            </a:extLst>
          </p:cNvPr>
          <p:cNvSpPr>
            <a:spLocks noChangeArrowheads="1"/>
          </p:cNvSpPr>
          <p:nvPr/>
        </p:nvSpPr>
        <p:spPr bwMode="auto">
          <a:xfrm>
            <a:off x="6096000" y="5887741"/>
            <a:ext cx="3149175"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"AUC Value is: 0.794071041175435"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5862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DD18-24F7-458D-8541-835FDD93121F}"/>
              </a:ext>
            </a:extLst>
          </p:cNvPr>
          <p:cNvSpPr>
            <a:spLocks noGrp="1"/>
          </p:cNvSpPr>
          <p:nvPr>
            <p:ph type="title"/>
          </p:nvPr>
        </p:nvSpPr>
        <p:spPr/>
        <p:txBody>
          <a:bodyPr/>
          <a:lstStyle/>
          <a:p>
            <a:r>
              <a:rPr lang="en-US" dirty="0"/>
              <a:t>ROC &amp; AUC curve</a:t>
            </a:r>
          </a:p>
        </p:txBody>
      </p:sp>
      <p:sp>
        <p:nvSpPr>
          <p:cNvPr id="3" name="Text Placeholder 2">
            <a:extLst>
              <a:ext uri="{FF2B5EF4-FFF2-40B4-BE49-F238E27FC236}">
                <a16:creationId xmlns:a16="http://schemas.microsoft.com/office/drawing/2014/main" id="{8B601D6A-FBED-4BCA-BDAA-87D07C04BED1}"/>
              </a:ext>
            </a:extLst>
          </p:cNvPr>
          <p:cNvSpPr>
            <a:spLocks noGrp="1"/>
          </p:cNvSpPr>
          <p:nvPr>
            <p:ph type="body" idx="1"/>
          </p:nvPr>
        </p:nvSpPr>
        <p:spPr/>
        <p:txBody>
          <a:bodyPr/>
          <a:lstStyle/>
          <a:p>
            <a:r>
              <a:rPr lang="en-US" dirty="0"/>
              <a:t>Tree 1</a:t>
            </a:r>
          </a:p>
        </p:txBody>
      </p:sp>
      <p:sp>
        <p:nvSpPr>
          <p:cNvPr id="5" name="Text Placeholder 4">
            <a:extLst>
              <a:ext uri="{FF2B5EF4-FFF2-40B4-BE49-F238E27FC236}">
                <a16:creationId xmlns:a16="http://schemas.microsoft.com/office/drawing/2014/main" id="{3229EBCC-A645-45F0-8EA3-8C18DC462F16}"/>
              </a:ext>
            </a:extLst>
          </p:cNvPr>
          <p:cNvSpPr>
            <a:spLocks noGrp="1"/>
          </p:cNvSpPr>
          <p:nvPr>
            <p:ph type="body" sz="quarter" idx="3"/>
          </p:nvPr>
        </p:nvSpPr>
        <p:spPr/>
        <p:txBody>
          <a:bodyPr/>
          <a:lstStyle/>
          <a:p>
            <a:r>
              <a:rPr lang="en-US" dirty="0"/>
              <a:t>Pruned tree</a:t>
            </a:r>
          </a:p>
        </p:txBody>
      </p:sp>
      <p:pic>
        <p:nvPicPr>
          <p:cNvPr id="9" name="Content Placeholder 8">
            <a:extLst>
              <a:ext uri="{FF2B5EF4-FFF2-40B4-BE49-F238E27FC236}">
                <a16:creationId xmlns:a16="http://schemas.microsoft.com/office/drawing/2014/main" id="{EEEFBEA3-219B-4292-BBE1-7C0F1FF26C35}"/>
              </a:ext>
            </a:extLst>
          </p:cNvPr>
          <p:cNvPicPr>
            <a:picLocks noGrp="1" noChangeAspect="1"/>
          </p:cNvPicPr>
          <p:nvPr>
            <p:ph sz="half" idx="2"/>
          </p:nvPr>
        </p:nvPicPr>
        <p:blipFill>
          <a:blip r:embed="rId2"/>
          <a:stretch>
            <a:fillRect/>
          </a:stretch>
        </p:blipFill>
        <p:spPr>
          <a:xfrm>
            <a:off x="676275" y="2927450"/>
            <a:ext cx="4184650" cy="2923974"/>
          </a:xfrm>
          <a:prstGeom prst="rect">
            <a:avLst/>
          </a:prstGeom>
        </p:spPr>
      </p:pic>
      <p:pic>
        <p:nvPicPr>
          <p:cNvPr id="14" name="Content Placeholder 13">
            <a:extLst>
              <a:ext uri="{FF2B5EF4-FFF2-40B4-BE49-F238E27FC236}">
                <a16:creationId xmlns:a16="http://schemas.microsoft.com/office/drawing/2014/main" id="{5EC0F9CB-7E37-46A5-B198-A122595E7799}"/>
              </a:ext>
            </a:extLst>
          </p:cNvPr>
          <p:cNvPicPr>
            <a:picLocks noGrp="1" noChangeAspect="1"/>
          </p:cNvPicPr>
          <p:nvPr>
            <p:ph sz="quarter" idx="4"/>
          </p:nvPr>
        </p:nvPicPr>
        <p:blipFill>
          <a:blip r:embed="rId3"/>
          <a:stretch>
            <a:fillRect/>
          </a:stretch>
        </p:blipFill>
        <p:spPr>
          <a:xfrm>
            <a:off x="5087938" y="2926896"/>
            <a:ext cx="4186237" cy="2925083"/>
          </a:xfrm>
          <a:prstGeom prst="rect">
            <a:avLst/>
          </a:prstGeom>
        </p:spPr>
      </p:pic>
    </p:spTree>
    <p:extLst>
      <p:ext uri="{BB962C8B-B14F-4D97-AF65-F5344CB8AC3E}">
        <p14:creationId xmlns:p14="http://schemas.microsoft.com/office/powerpoint/2010/main" val="372788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DD18-24F7-458D-8541-835FDD93121F}"/>
              </a:ext>
            </a:extLst>
          </p:cNvPr>
          <p:cNvSpPr>
            <a:spLocks noGrp="1"/>
          </p:cNvSpPr>
          <p:nvPr>
            <p:ph type="title"/>
          </p:nvPr>
        </p:nvSpPr>
        <p:spPr/>
        <p:txBody>
          <a:bodyPr/>
          <a:lstStyle/>
          <a:p>
            <a:r>
              <a:rPr lang="en-US" dirty="0"/>
              <a:t>ROC &amp; AUC curve</a:t>
            </a:r>
          </a:p>
        </p:txBody>
      </p:sp>
      <p:sp>
        <p:nvSpPr>
          <p:cNvPr id="3" name="Text Placeholder 2">
            <a:extLst>
              <a:ext uri="{FF2B5EF4-FFF2-40B4-BE49-F238E27FC236}">
                <a16:creationId xmlns:a16="http://schemas.microsoft.com/office/drawing/2014/main" id="{8B601D6A-FBED-4BCA-BDAA-87D07C04BED1}"/>
              </a:ext>
            </a:extLst>
          </p:cNvPr>
          <p:cNvSpPr>
            <a:spLocks noGrp="1"/>
          </p:cNvSpPr>
          <p:nvPr>
            <p:ph type="body" idx="1"/>
          </p:nvPr>
        </p:nvSpPr>
        <p:spPr>
          <a:xfrm>
            <a:off x="675745" y="2160983"/>
            <a:ext cx="4185623" cy="576262"/>
          </a:xfrm>
        </p:spPr>
        <p:txBody>
          <a:bodyPr/>
          <a:lstStyle/>
          <a:p>
            <a:r>
              <a:rPr lang="en-US" dirty="0"/>
              <a:t>Tree 1</a:t>
            </a:r>
          </a:p>
        </p:txBody>
      </p:sp>
      <p:sp>
        <p:nvSpPr>
          <p:cNvPr id="5" name="Text Placeholder 4">
            <a:extLst>
              <a:ext uri="{FF2B5EF4-FFF2-40B4-BE49-F238E27FC236}">
                <a16:creationId xmlns:a16="http://schemas.microsoft.com/office/drawing/2014/main" id="{3229EBCC-A645-45F0-8EA3-8C18DC462F16}"/>
              </a:ext>
            </a:extLst>
          </p:cNvPr>
          <p:cNvSpPr>
            <a:spLocks noGrp="1"/>
          </p:cNvSpPr>
          <p:nvPr>
            <p:ph type="body" sz="quarter" idx="3"/>
          </p:nvPr>
        </p:nvSpPr>
        <p:spPr/>
        <p:txBody>
          <a:bodyPr/>
          <a:lstStyle/>
          <a:p>
            <a:r>
              <a:rPr lang="en-US" dirty="0"/>
              <a:t>Pruned tree</a:t>
            </a:r>
          </a:p>
        </p:txBody>
      </p:sp>
      <p:pic>
        <p:nvPicPr>
          <p:cNvPr id="7" name="Content Placeholder 6">
            <a:extLst>
              <a:ext uri="{FF2B5EF4-FFF2-40B4-BE49-F238E27FC236}">
                <a16:creationId xmlns:a16="http://schemas.microsoft.com/office/drawing/2014/main" id="{4FC43F7B-7F5D-4934-8CAF-959E53E78B39}"/>
              </a:ext>
            </a:extLst>
          </p:cNvPr>
          <p:cNvPicPr>
            <a:picLocks noGrp="1" noChangeAspect="1"/>
          </p:cNvPicPr>
          <p:nvPr>
            <p:ph sz="half" idx="2"/>
          </p:nvPr>
        </p:nvPicPr>
        <p:blipFill>
          <a:blip r:embed="rId2"/>
          <a:stretch>
            <a:fillRect/>
          </a:stretch>
        </p:blipFill>
        <p:spPr>
          <a:xfrm>
            <a:off x="676275" y="2927450"/>
            <a:ext cx="4184650" cy="2923974"/>
          </a:xfrm>
          <a:prstGeom prst="rect">
            <a:avLst/>
          </a:prstGeom>
        </p:spPr>
      </p:pic>
      <p:pic>
        <p:nvPicPr>
          <p:cNvPr id="8" name="Content Placeholder 7">
            <a:extLst>
              <a:ext uri="{FF2B5EF4-FFF2-40B4-BE49-F238E27FC236}">
                <a16:creationId xmlns:a16="http://schemas.microsoft.com/office/drawing/2014/main" id="{EE1140CE-A431-43FE-B565-1C07B02559B6}"/>
              </a:ext>
            </a:extLst>
          </p:cNvPr>
          <p:cNvPicPr>
            <a:picLocks noGrp="1" noChangeAspect="1"/>
          </p:cNvPicPr>
          <p:nvPr>
            <p:ph sz="quarter" idx="4"/>
          </p:nvPr>
        </p:nvPicPr>
        <p:blipFill>
          <a:blip r:embed="rId3"/>
          <a:stretch>
            <a:fillRect/>
          </a:stretch>
        </p:blipFill>
        <p:spPr>
          <a:xfrm>
            <a:off x="5087938" y="2926896"/>
            <a:ext cx="4186237" cy="2925083"/>
          </a:xfrm>
          <a:prstGeom prst="rect">
            <a:avLst/>
          </a:prstGeom>
        </p:spPr>
      </p:pic>
      <p:sp>
        <p:nvSpPr>
          <p:cNvPr id="10" name="Rectangle 1">
            <a:extLst>
              <a:ext uri="{FF2B5EF4-FFF2-40B4-BE49-F238E27FC236}">
                <a16:creationId xmlns:a16="http://schemas.microsoft.com/office/drawing/2014/main" id="{6C748600-6C51-4555-A4CC-499B5D6D424E}"/>
              </a:ext>
            </a:extLst>
          </p:cNvPr>
          <p:cNvSpPr>
            <a:spLocks noChangeArrowheads="1"/>
          </p:cNvSpPr>
          <p:nvPr/>
        </p:nvSpPr>
        <p:spPr bwMode="auto">
          <a:xfrm>
            <a:off x="1358282" y="5887741"/>
            <a:ext cx="2618913"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"AUC Value is: 0.797590073061915"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4B36EDCA-E1E8-40D4-BD55-C345FA9A2C7A}"/>
              </a:ext>
            </a:extLst>
          </p:cNvPr>
          <p:cNvSpPr>
            <a:spLocks noChangeArrowheads="1"/>
          </p:cNvSpPr>
          <p:nvPr/>
        </p:nvSpPr>
        <p:spPr bwMode="auto">
          <a:xfrm>
            <a:off x="6096000" y="5887741"/>
            <a:ext cx="3149175"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"AUC Value is: 0.794071041175435"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4182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BECB8EB-BF97-4B9B-9F3E-2B5B295DB4E4}"/>
              </a:ext>
            </a:extLst>
          </p:cNvPr>
          <p:cNvSpPr>
            <a:spLocks noGrp="1"/>
          </p:cNvSpPr>
          <p:nvPr>
            <p:ph type="title"/>
          </p:nvPr>
        </p:nvSpPr>
        <p:spPr>
          <a:xfrm>
            <a:off x="643467" y="816638"/>
            <a:ext cx="3367359" cy="5224724"/>
          </a:xfrm>
        </p:spPr>
        <p:txBody>
          <a:bodyPr anchor="ctr">
            <a:normAutofit/>
          </a:bodyPr>
          <a:lstStyle/>
          <a:p>
            <a:r>
              <a:rPr lang="en-US"/>
              <a:t>Limitation of the model</a:t>
            </a:r>
          </a:p>
        </p:txBody>
      </p:sp>
      <p:sp>
        <p:nvSpPr>
          <p:cNvPr id="3" name="Content Placeholder 2">
            <a:extLst>
              <a:ext uri="{FF2B5EF4-FFF2-40B4-BE49-F238E27FC236}">
                <a16:creationId xmlns:a16="http://schemas.microsoft.com/office/drawing/2014/main" id="{218E3E25-9DB5-4CC7-AB62-61A10711BD3F}"/>
              </a:ext>
            </a:extLst>
          </p:cNvPr>
          <p:cNvSpPr>
            <a:spLocks noGrp="1"/>
          </p:cNvSpPr>
          <p:nvPr>
            <p:ph idx="1"/>
          </p:nvPr>
        </p:nvSpPr>
        <p:spPr>
          <a:xfrm>
            <a:off x="4654295" y="816638"/>
            <a:ext cx="4619706" cy="5224724"/>
          </a:xfrm>
        </p:spPr>
        <p:txBody>
          <a:bodyPr anchor="ctr">
            <a:normAutofit/>
          </a:bodyPr>
          <a:lstStyle/>
          <a:p>
            <a:r>
              <a:rPr lang="en-US" dirty="0"/>
              <a:t>The dataset does not include any unique attribute for the customers. So, if a customer is taking more than one subscription, and churning one of the subscriptions, then the company is forced to believe that the customer has left the company, even though they have other ongoing subscriptions.</a:t>
            </a:r>
          </a:p>
          <a:p>
            <a:r>
              <a:rPr lang="en-US" dirty="0"/>
              <a:t>The dataset from which the model is formed does not include involuntary reasons for churn (</a:t>
            </a:r>
            <a:r>
              <a:rPr lang="en-US" dirty="0" err="1"/>
              <a:t>i.e</a:t>
            </a:r>
            <a:r>
              <a:rPr lang="en-US" dirty="0"/>
              <a:t>) if a customer churns the service because of reasons like re-location or death.</a:t>
            </a:r>
          </a:p>
          <a:p>
            <a:endParaRPr lang="en-US" dirty="0"/>
          </a:p>
        </p:txBody>
      </p:sp>
    </p:spTree>
    <p:extLst>
      <p:ext uri="{BB962C8B-B14F-4D97-AF65-F5344CB8AC3E}">
        <p14:creationId xmlns:p14="http://schemas.microsoft.com/office/powerpoint/2010/main" val="2483589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F8A67-8DC4-41BD-A004-FF76CC712859}"/>
              </a:ext>
            </a:extLst>
          </p:cNvPr>
          <p:cNvSpPr>
            <a:spLocks noGrp="1"/>
          </p:cNvSpPr>
          <p:nvPr>
            <p:ph type="title"/>
          </p:nvPr>
        </p:nvSpPr>
        <p:spPr>
          <a:xfrm>
            <a:off x="677334" y="609600"/>
            <a:ext cx="8596668" cy="1320800"/>
          </a:xfrm>
        </p:spPr>
        <p:txBody>
          <a:bodyPr>
            <a:normAutofit/>
          </a:bodyPr>
          <a:lstStyle/>
          <a:p>
            <a:r>
              <a:rPr lang="en-US">
                <a:latin typeface="Calibri" panose="020F0502020204030204" pitchFamily="34" charset="0"/>
                <a:cs typeface="Calibri" panose="020F0502020204030204" pitchFamily="34" charset="0"/>
              </a:rPr>
              <a:t>Recommendation</a:t>
            </a:r>
            <a:endParaRPr lang="en-US" dirty="0">
              <a:latin typeface="Calibri" panose="020F0502020204030204" pitchFamily="34" charset="0"/>
              <a:cs typeface="Calibri" panose="020F0502020204030204" pitchFamily="34" charset="0"/>
            </a:endParaRPr>
          </a:p>
        </p:txBody>
      </p:sp>
      <p:pic>
        <p:nvPicPr>
          <p:cNvPr id="7" name="Graphic 6" descr="Handshake">
            <a:extLst>
              <a:ext uri="{FF2B5EF4-FFF2-40B4-BE49-F238E27FC236}">
                <a16:creationId xmlns:a16="http://schemas.microsoft.com/office/drawing/2014/main" id="{D55E1C42-AC95-4EBA-8703-7F51366DE7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9322" y="2159663"/>
            <a:ext cx="1826549" cy="1826549"/>
          </a:xfrm>
          <a:prstGeom prst="rect">
            <a:avLst/>
          </a:prstGeom>
        </p:spPr>
      </p:pic>
      <p:sp>
        <p:nvSpPr>
          <p:cNvPr id="3" name="Content Placeholder 2">
            <a:extLst>
              <a:ext uri="{FF2B5EF4-FFF2-40B4-BE49-F238E27FC236}">
                <a16:creationId xmlns:a16="http://schemas.microsoft.com/office/drawing/2014/main" id="{1FE87B50-D56D-4F5D-884D-F0FAA656A86E}"/>
              </a:ext>
            </a:extLst>
          </p:cNvPr>
          <p:cNvSpPr>
            <a:spLocks noGrp="1"/>
          </p:cNvSpPr>
          <p:nvPr>
            <p:ph idx="1"/>
          </p:nvPr>
        </p:nvSpPr>
        <p:spPr>
          <a:xfrm>
            <a:off x="4056462" y="2160589"/>
            <a:ext cx="6188369" cy="3880773"/>
          </a:xfrm>
        </p:spPr>
        <p:txBody>
          <a:bodyPr>
            <a:normAutofit/>
          </a:bodyPr>
          <a:lstStyle/>
          <a:p>
            <a:pPr marL="0" indent="0">
              <a:lnSpc>
                <a:spcPct val="90000"/>
              </a:lnSpc>
              <a:buNone/>
            </a:pPr>
            <a:r>
              <a:rPr lang="en-US" sz="1700" dirty="0">
                <a:latin typeface="Calibri" panose="020F0502020204030204" pitchFamily="34" charset="0"/>
                <a:cs typeface="Calibri" panose="020F0502020204030204" pitchFamily="34" charset="0"/>
              </a:rPr>
              <a:t>By analyzing excel data we concluded that contract, internet services, total charges and tenure are the variables which are impacting the churn rate the most. So we can provide AT&amp;T the follow recommendation:</a:t>
            </a:r>
          </a:p>
          <a:p>
            <a:pPr>
              <a:lnSpc>
                <a:spcPct val="90000"/>
              </a:lnSpc>
            </a:pPr>
            <a:r>
              <a:rPr lang="en-US" sz="1700" dirty="0">
                <a:latin typeface="Calibri" panose="020F0502020204030204" pitchFamily="34" charset="0"/>
                <a:cs typeface="Calibri" panose="020F0502020204030204" pitchFamily="34" charset="0"/>
              </a:rPr>
              <a:t>Send emails and provide discounts to customers who are on month-to-month contract if they switch to one year contract or longer term.</a:t>
            </a:r>
          </a:p>
          <a:p>
            <a:pPr>
              <a:lnSpc>
                <a:spcPct val="90000"/>
              </a:lnSpc>
            </a:pPr>
            <a:r>
              <a:rPr lang="en-US" sz="1700" dirty="0">
                <a:latin typeface="Calibri" panose="020F0502020204030204" pitchFamily="34" charset="0"/>
                <a:cs typeface="Calibri" panose="020F0502020204030204" pitchFamily="34" charset="0"/>
              </a:rPr>
              <a:t>Call customer who uses fiber optic internet services and give them better options to switch and suggest company to improve fiber optic services.</a:t>
            </a:r>
          </a:p>
          <a:p>
            <a:pPr>
              <a:lnSpc>
                <a:spcPct val="90000"/>
              </a:lnSpc>
            </a:pPr>
            <a:r>
              <a:rPr lang="en-US" sz="1700" dirty="0">
                <a:latin typeface="Calibri" panose="020F0502020204030204" pitchFamily="34" charset="0"/>
                <a:cs typeface="Calibri" panose="020F0502020204030204" pitchFamily="34" charset="0"/>
              </a:rPr>
              <a:t>Personalize communication to provide better customer services, if still customer is unsatisfied, review and give specialized price plan or bundle deals.</a:t>
            </a:r>
          </a:p>
          <a:p>
            <a:pPr marL="0" indent="0">
              <a:lnSpc>
                <a:spcPct val="90000"/>
              </a:lnSpc>
              <a:buNone/>
            </a:pPr>
            <a:endParaRPr lang="en-US" sz="1700" dirty="0">
              <a:latin typeface="Calibri" panose="020F0502020204030204" pitchFamily="34" charset="0"/>
              <a:cs typeface="Calibri" panose="020F0502020204030204" pitchFamily="34" charset="0"/>
            </a:endParaRPr>
          </a:p>
          <a:p>
            <a:pPr>
              <a:lnSpc>
                <a:spcPct val="90000"/>
              </a:lnSpc>
            </a:pPr>
            <a:endParaRPr lang="en-US" sz="1700" dirty="0"/>
          </a:p>
          <a:p>
            <a:pPr>
              <a:lnSpc>
                <a:spcPct val="90000"/>
              </a:lnSpc>
            </a:pPr>
            <a:endParaRPr lang="en-US" sz="1700" dirty="0"/>
          </a:p>
          <a:p>
            <a:pPr>
              <a:lnSpc>
                <a:spcPct val="90000"/>
              </a:lnSpc>
            </a:pPr>
            <a:endParaRPr lang="en-US" sz="1700" dirty="0"/>
          </a:p>
        </p:txBody>
      </p:sp>
      <p:pic>
        <p:nvPicPr>
          <p:cNvPr id="5" name="Picture 4" descr="A close up of a sign&#10;&#10;Description generated with high confidence">
            <a:extLst>
              <a:ext uri="{FF2B5EF4-FFF2-40B4-BE49-F238E27FC236}">
                <a16:creationId xmlns:a16="http://schemas.microsoft.com/office/drawing/2014/main" id="{6E794218-E92C-48BF-B6DC-F1227CB03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4442847"/>
            <a:ext cx="3150527" cy="1370478"/>
          </a:xfrm>
          <a:prstGeom prst="rect">
            <a:avLst/>
          </a:prstGeom>
        </p:spPr>
      </p:pic>
      <p:pic>
        <p:nvPicPr>
          <p:cNvPr id="6" name="Picture 5">
            <a:extLst>
              <a:ext uri="{FF2B5EF4-FFF2-40B4-BE49-F238E27FC236}">
                <a16:creationId xmlns:a16="http://schemas.microsoft.com/office/drawing/2014/main" id="{A3217392-3C80-45C0-85DD-3C6409E2419F}"/>
              </a:ext>
            </a:extLst>
          </p:cNvPr>
          <p:cNvPicPr>
            <a:picLocks noChangeAspect="1"/>
          </p:cNvPicPr>
          <p:nvPr/>
        </p:nvPicPr>
        <p:blipFill>
          <a:blip r:embed="rId5"/>
          <a:stretch>
            <a:fillRect/>
          </a:stretch>
        </p:blipFill>
        <p:spPr>
          <a:xfrm>
            <a:off x="284085" y="16677"/>
            <a:ext cx="11620870" cy="4719446"/>
          </a:xfrm>
          <a:prstGeom prst="rect">
            <a:avLst/>
          </a:prstGeom>
        </p:spPr>
      </p:pic>
    </p:spTree>
    <p:extLst>
      <p:ext uri="{BB962C8B-B14F-4D97-AF65-F5344CB8AC3E}">
        <p14:creationId xmlns:p14="http://schemas.microsoft.com/office/powerpoint/2010/main" val="201922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2F9D-DEFD-44DB-B92A-5FA5D0D8C309}"/>
              </a:ext>
            </a:extLst>
          </p:cNvPr>
          <p:cNvSpPr>
            <a:spLocks noGrp="1"/>
          </p:cNvSpPr>
          <p:nvPr>
            <p:ph type="title"/>
          </p:nvPr>
        </p:nvSpPr>
        <p:spPr>
          <a:xfrm>
            <a:off x="677334" y="609600"/>
            <a:ext cx="8596668" cy="775317"/>
          </a:xfrm>
        </p:spPr>
        <p:txBody>
          <a:bodyPr anchor="t">
            <a:normAutofit fontScale="90000"/>
          </a:bodyPr>
          <a:lstStyle/>
          <a:p>
            <a:pPr>
              <a:lnSpc>
                <a:spcPct val="90000"/>
              </a:lnSpc>
            </a:pPr>
            <a:r>
              <a:rPr lang="en-US" sz="2800" b="1"/>
              <a:t>Firm and Description</a:t>
            </a:r>
            <a:br>
              <a:rPr lang="en-US" sz="2800" b="1"/>
            </a:br>
            <a:br>
              <a:rPr lang="en-US" sz="2800" b="1"/>
            </a:br>
            <a:endParaRPr lang="en-US" sz="2800" b="1"/>
          </a:p>
        </p:txBody>
      </p:sp>
      <p:pic>
        <p:nvPicPr>
          <p:cNvPr id="5" name="Picture 4">
            <a:extLst>
              <a:ext uri="{FF2B5EF4-FFF2-40B4-BE49-F238E27FC236}">
                <a16:creationId xmlns:a16="http://schemas.microsoft.com/office/drawing/2014/main" id="{6525F84B-6B34-403A-9261-58F7E2D26B04}"/>
              </a:ext>
            </a:extLst>
          </p:cNvPr>
          <p:cNvPicPr>
            <a:picLocks noChangeAspect="1"/>
          </p:cNvPicPr>
          <p:nvPr/>
        </p:nvPicPr>
        <p:blipFill>
          <a:blip r:embed="rId2"/>
          <a:stretch>
            <a:fillRect/>
          </a:stretch>
        </p:blipFill>
        <p:spPr>
          <a:xfrm>
            <a:off x="318268" y="1660125"/>
            <a:ext cx="3415180" cy="3415180"/>
          </a:xfrm>
          <a:prstGeom prst="rect">
            <a:avLst/>
          </a:prstGeom>
        </p:spPr>
      </p:pic>
      <p:sp>
        <p:nvSpPr>
          <p:cNvPr id="3" name="Content Placeholder 2">
            <a:extLst>
              <a:ext uri="{FF2B5EF4-FFF2-40B4-BE49-F238E27FC236}">
                <a16:creationId xmlns:a16="http://schemas.microsoft.com/office/drawing/2014/main" id="{5EE72567-4DA4-460E-B3C1-DD86E9A56A25}"/>
              </a:ext>
            </a:extLst>
          </p:cNvPr>
          <p:cNvSpPr>
            <a:spLocks noGrp="1"/>
          </p:cNvSpPr>
          <p:nvPr>
            <p:ph idx="1"/>
          </p:nvPr>
        </p:nvSpPr>
        <p:spPr>
          <a:xfrm>
            <a:off x="4063160" y="1455939"/>
            <a:ext cx="5498090" cy="4585424"/>
          </a:xfrm>
        </p:spPr>
        <p:txBody>
          <a:bodyPr>
            <a:normAutofit fontScale="92500"/>
          </a:bodyPr>
          <a:lstStyle/>
          <a:p>
            <a:pPr marL="0" indent="0">
              <a:lnSpc>
                <a:spcPct val="90000"/>
              </a:lnSpc>
              <a:buNone/>
            </a:pPr>
            <a:endParaRPr lang="en-US" sz="1000" dirty="0">
              <a:latin typeface="Calibri" panose="020F0502020204030204" pitchFamily="34" charset="0"/>
              <a:cs typeface="Calibri" panose="020F0502020204030204" pitchFamily="34" charset="0"/>
            </a:endParaRPr>
          </a:p>
          <a:p>
            <a:pPr>
              <a:lnSpc>
                <a:spcPct val="90000"/>
              </a:lnSpc>
            </a:pPr>
            <a:r>
              <a:rPr lang="en-US" sz="1400" dirty="0">
                <a:latin typeface="Calibri" panose="020F0502020204030204" pitchFamily="34" charset="0"/>
                <a:cs typeface="Calibri" panose="020F0502020204030204" pitchFamily="34" charset="0"/>
              </a:rPr>
              <a:t>Incorporated on </a:t>
            </a:r>
            <a:r>
              <a:rPr lang="en-US" sz="1400" b="1" dirty="0">
                <a:latin typeface="Calibri" panose="020F0502020204030204" pitchFamily="34" charset="0"/>
                <a:cs typeface="Calibri" panose="020F0502020204030204" pitchFamily="34" charset="0"/>
              </a:rPr>
              <a:t>October 5, 1983</a:t>
            </a:r>
          </a:p>
          <a:p>
            <a:pPr>
              <a:lnSpc>
                <a:spcPct val="90000"/>
              </a:lnSpc>
            </a:pPr>
            <a:r>
              <a:rPr lang="en-US" sz="1400" dirty="0">
                <a:latin typeface="Calibri" panose="020F0502020204030204" pitchFamily="34" charset="0"/>
                <a:cs typeface="Calibri" panose="020F0502020204030204" pitchFamily="34" charset="0"/>
              </a:rPr>
              <a:t>Headquartered in </a:t>
            </a:r>
            <a:r>
              <a:rPr lang="en-US" sz="1400" b="1" dirty="0">
                <a:latin typeface="Calibri" panose="020F0502020204030204" pitchFamily="34" charset="0"/>
                <a:cs typeface="Calibri" panose="020F0502020204030204" pitchFamily="34" charset="0"/>
              </a:rPr>
              <a:t>Dallas, Texas </a:t>
            </a:r>
          </a:p>
          <a:p>
            <a:pPr>
              <a:lnSpc>
                <a:spcPct val="90000"/>
              </a:lnSpc>
            </a:pPr>
            <a:r>
              <a:rPr lang="en-US" sz="1400" dirty="0">
                <a:latin typeface="Calibri" panose="020F0502020204030204" pitchFamily="34" charset="0"/>
                <a:cs typeface="Calibri" panose="020F0502020204030204" pitchFamily="34" charset="0"/>
              </a:rPr>
              <a:t>Is one of the world leader in communications and technology, and engaged with media and entertainment.</a:t>
            </a:r>
          </a:p>
          <a:p>
            <a:pPr>
              <a:lnSpc>
                <a:spcPct val="90000"/>
              </a:lnSpc>
            </a:pPr>
            <a:r>
              <a:rPr lang="en-US" sz="1400" dirty="0">
                <a:latin typeface="Calibri" panose="020F0502020204030204" pitchFamily="34" charset="0"/>
                <a:cs typeface="Calibri" panose="020F0502020204030204" pitchFamily="34" charset="0"/>
              </a:rPr>
              <a:t>Ranks 7th in directory of brand Finance. It has a brand value of $59.904 billion</a:t>
            </a:r>
          </a:p>
          <a:p>
            <a:pPr>
              <a:lnSpc>
                <a:spcPct val="90000"/>
              </a:lnSpc>
            </a:pPr>
            <a:r>
              <a:rPr lang="en-US" sz="1400" dirty="0">
                <a:latin typeface="Calibri" panose="020F0502020204030204" pitchFamily="34" charset="0"/>
                <a:cs typeface="Calibri" panose="020F0502020204030204" pitchFamily="34" charset="0"/>
              </a:rPr>
              <a:t>In telecom industry it ranks 2nd in the world </a:t>
            </a:r>
          </a:p>
          <a:p>
            <a:pPr>
              <a:lnSpc>
                <a:spcPct val="90000"/>
              </a:lnSpc>
            </a:pPr>
            <a:r>
              <a:rPr lang="en-US" sz="1400" dirty="0">
                <a:latin typeface="Calibri" panose="020F0502020204030204" pitchFamily="34" charset="0"/>
                <a:cs typeface="Calibri" panose="020F0502020204030204" pitchFamily="34" charset="0"/>
              </a:rPr>
              <a:t>Has a market share of 34% in the US</a:t>
            </a:r>
          </a:p>
          <a:p>
            <a:pPr>
              <a:lnSpc>
                <a:spcPct val="90000"/>
              </a:lnSpc>
            </a:pPr>
            <a:r>
              <a:rPr lang="en-US" sz="1400" dirty="0">
                <a:latin typeface="Calibri" panose="020F0502020204030204" pitchFamily="34" charset="0"/>
                <a:cs typeface="Calibri" panose="020F0502020204030204" pitchFamily="34" charset="0"/>
              </a:rPr>
              <a:t>Provides communications and digital entertainment services in the United States, Mexico, Latin America and the world.</a:t>
            </a:r>
          </a:p>
          <a:p>
            <a:pPr>
              <a:lnSpc>
                <a:spcPct val="90000"/>
              </a:lnSpc>
            </a:pPr>
            <a:r>
              <a:rPr lang="en-US" sz="1400" dirty="0">
                <a:latin typeface="Calibri" panose="020F0502020204030204" pitchFamily="34" charset="0"/>
                <a:cs typeface="Calibri" panose="020F0502020204030204" pitchFamily="34" charset="0"/>
              </a:rPr>
              <a:t>Has recorded 35 consecutive years of quarterly dividend growth and is a Fortune 10 company. </a:t>
            </a:r>
          </a:p>
          <a:p>
            <a:pPr>
              <a:lnSpc>
                <a:spcPct val="90000"/>
              </a:lnSpc>
            </a:pPr>
            <a:r>
              <a:rPr lang="en-US" sz="1400" dirty="0"/>
              <a:t>The Company operates through four segments: Business Solutions, Entertainment Group, Consumer Mobility and International</a:t>
            </a:r>
          </a:p>
          <a:p>
            <a:pPr>
              <a:lnSpc>
                <a:spcPct val="90000"/>
              </a:lnSpc>
            </a:pPr>
            <a:r>
              <a:rPr lang="en-US" sz="1400" dirty="0"/>
              <a:t>The Company offers its services and products to consumers in the United States, Mexico and Latin America and to businesses and other providers of telecommunications services worldwide</a:t>
            </a:r>
          </a:p>
          <a:p>
            <a:pPr>
              <a:lnSpc>
                <a:spcPct val="90000"/>
              </a:lnSpc>
            </a:pPr>
            <a:endParaRPr lang="en-US" sz="1000" dirty="0">
              <a:latin typeface="Calibri" panose="020F0502020204030204" pitchFamily="34" charset="0"/>
              <a:cs typeface="Calibri" panose="020F0502020204030204" pitchFamily="34" charset="0"/>
            </a:endParaRPr>
          </a:p>
          <a:p>
            <a:pPr>
              <a:lnSpc>
                <a:spcPct val="90000"/>
              </a:lnSpc>
            </a:pPr>
            <a:endParaRPr lang="en-US" sz="1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8849F54-42FF-48C6-8765-DA91C9DBEB71}"/>
              </a:ext>
            </a:extLst>
          </p:cNvPr>
          <p:cNvSpPr txBox="1"/>
          <p:nvPr/>
        </p:nvSpPr>
        <p:spPr>
          <a:xfrm>
            <a:off x="248576" y="5335480"/>
            <a:ext cx="4110360" cy="369332"/>
          </a:xfrm>
          <a:prstGeom prst="rect">
            <a:avLst/>
          </a:prstGeom>
          <a:noFill/>
        </p:spPr>
        <p:txBody>
          <a:bodyPr wrap="square" rtlCol="0">
            <a:spAutoFit/>
          </a:bodyPr>
          <a:lstStyle/>
          <a:p>
            <a:r>
              <a:rPr lang="en-US" dirty="0"/>
              <a:t>American Telephone &amp; Telegraph</a:t>
            </a:r>
          </a:p>
        </p:txBody>
      </p:sp>
    </p:spTree>
    <p:extLst>
      <p:ext uri="{BB962C8B-B14F-4D97-AF65-F5344CB8AC3E}">
        <p14:creationId xmlns:p14="http://schemas.microsoft.com/office/powerpoint/2010/main" val="3260192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DA49-2A1F-4766-A42D-CC667546B295}"/>
              </a:ext>
            </a:extLst>
          </p:cNvPr>
          <p:cNvSpPr>
            <a:spLocks noGrp="1"/>
          </p:cNvSpPr>
          <p:nvPr>
            <p:ph type="title"/>
          </p:nvPr>
        </p:nvSpPr>
        <p:spPr>
          <a:xfrm>
            <a:off x="677334" y="609600"/>
            <a:ext cx="8596668" cy="1320800"/>
          </a:xfrm>
        </p:spPr>
        <p:txBody>
          <a:bodyPr/>
          <a:lstStyle/>
          <a:p>
            <a:r>
              <a:rPr lang="en-US"/>
              <a:t>Comparing performance of Logistic and Decision Tree</a:t>
            </a:r>
            <a:endParaRPr lang="en-US" dirty="0"/>
          </a:p>
        </p:txBody>
      </p:sp>
      <p:sp>
        <p:nvSpPr>
          <p:cNvPr id="6" name="Content Placeholder 5">
            <a:extLst>
              <a:ext uri="{FF2B5EF4-FFF2-40B4-BE49-F238E27FC236}">
                <a16:creationId xmlns:a16="http://schemas.microsoft.com/office/drawing/2014/main" id="{13970EC3-5810-4AE7-9306-A94DDD9249A2}"/>
              </a:ext>
            </a:extLst>
          </p:cNvPr>
          <p:cNvSpPr>
            <a:spLocks noGrp="1"/>
          </p:cNvSpPr>
          <p:nvPr>
            <p:ph idx="1"/>
          </p:nvPr>
        </p:nvSpPr>
        <p:spPr/>
        <p:txBody>
          <a:bodyPr/>
          <a:lstStyle/>
          <a:p>
            <a:endParaRPr lang="en-US"/>
          </a:p>
        </p:txBody>
      </p:sp>
      <p:pic>
        <p:nvPicPr>
          <p:cNvPr id="25" name="Picture 24">
            <a:extLst>
              <a:ext uri="{FF2B5EF4-FFF2-40B4-BE49-F238E27FC236}">
                <a16:creationId xmlns:a16="http://schemas.microsoft.com/office/drawing/2014/main" id="{C8F8425D-AAFE-44B5-9077-04230D05055B}"/>
              </a:ext>
            </a:extLst>
          </p:cNvPr>
          <p:cNvPicPr>
            <a:picLocks noChangeAspect="1"/>
          </p:cNvPicPr>
          <p:nvPr/>
        </p:nvPicPr>
        <p:blipFill>
          <a:blip r:embed="rId2"/>
          <a:stretch>
            <a:fillRect/>
          </a:stretch>
        </p:blipFill>
        <p:spPr>
          <a:xfrm>
            <a:off x="2390711" y="2608452"/>
            <a:ext cx="5799812" cy="3432910"/>
          </a:xfrm>
          <a:prstGeom prst="rect">
            <a:avLst/>
          </a:prstGeom>
        </p:spPr>
      </p:pic>
    </p:spTree>
    <p:extLst>
      <p:ext uri="{BB962C8B-B14F-4D97-AF65-F5344CB8AC3E}">
        <p14:creationId xmlns:p14="http://schemas.microsoft.com/office/powerpoint/2010/main" val="3659867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6AAB-9A82-4AFA-8D97-0A486D4FDC3F}"/>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9A45B437-6CF0-415E-BF0E-992B0DA7929F}"/>
              </a:ext>
            </a:extLst>
          </p:cNvPr>
          <p:cNvPicPr>
            <a:picLocks noGrp="1" noChangeAspect="1"/>
          </p:cNvPicPr>
          <p:nvPr>
            <p:ph idx="1"/>
          </p:nvPr>
        </p:nvPicPr>
        <p:blipFill>
          <a:blip r:embed="rId2"/>
          <a:stretch>
            <a:fillRect/>
          </a:stretch>
        </p:blipFill>
        <p:spPr>
          <a:xfrm>
            <a:off x="2560269" y="2413330"/>
            <a:ext cx="4831499" cy="3375953"/>
          </a:xfrm>
          <a:prstGeom prst="rect">
            <a:avLst/>
          </a:prstGeom>
        </p:spPr>
      </p:pic>
    </p:spTree>
    <p:extLst>
      <p:ext uri="{BB962C8B-B14F-4D97-AF65-F5344CB8AC3E}">
        <p14:creationId xmlns:p14="http://schemas.microsoft.com/office/powerpoint/2010/main" val="3505524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656E7E-8B3E-4B79-97BA-E3005E7BD837}"/>
              </a:ext>
            </a:extLst>
          </p:cNvPr>
          <p:cNvSpPr>
            <a:spLocks noGrp="1"/>
          </p:cNvSpPr>
          <p:nvPr>
            <p:ph type="title"/>
          </p:nvPr>
        </p:nvSpPr>
        <p:spPr/>
        <p:txBody>
          <a:bodyPr/>
          <a:lstStyle/>
          <a:p>
            <a:r>
              <a:rPr lang="en-US" dirty="0"/>
              <a:t>Appendix:</a:t>
            </a:r>
          </a:p>
        </p:txBody>
      </p:sp>
      <p:sp>
        <p:nvSpPr>
          <p:cNvPr id="4" name="Content Placeholder 3">
            <a:extLst>
              <a:ext uri="{FF2B5EF4-FFF2-40B4-BE49-F238E27FC236}">
                <a16:creationId xmlns:a16="http://schemas.microsoft.com/office/drawing/2014/main" id="{C175D5E5-4186-406D-A332-F4D8E40548B0}"/>
              </a:ext>
            </a:extLst>
          </p:cNvPr>
          <p:cNvSpPr>
            <a:spLocks noGrp="1"/>
          </p:cNvSpPr>
          <p:nvPr>
            <p:ph idx="1"/>
          </p:nvPr>
        </p:nvSpPr>
        <p:spPr/>
        <p:txBody>
          <a:bodyPr/>
          <a:lstStyle/>
          <a:p>
            <a:pPr fontAlgn="base"/>
            <a:r>
              <a:rPr lang="en-US" dirty="0"/>
              <a:t>The original, as referred, is from IBM Watson analytics community. Try the follow links:</a:t>
            </a:r>
          </a:p>
          <a:p>
            <a:pPr fontAlgn="base"/>
            <a:r>
              <a:rPr lang="en-US" dirty="0">
                <a:hlinkClick r:id="rId2"/>
              </a:rPr>
              <a:t>https://www.ibm.com/communities/analytics/watson-analytics-blog/predictive-insights-in-the-telco-customer-churn-data-set/</a:t>
            </a:r>
            <a:br>
              <a:rPr lang="en-US" dirty="0"/>
            </a:br>
            <a:r>
              <a:rPr lang="en-US" dirty="0">
                <a:hlinkClick r:id="rId3"/>
              </a:rPr>
              <a:t>https://community.watsonanalytics.com/wp-content/uploads/2015/03/WA_Fn-UseC_-Telco-Customer-Churn.csv</a:t>
            </a:r>
            <a:endParaRPr lang="en-US" dirty="0"/>
          </a:p>
          <a:p>
            <a:endParaRPr lang="en-US" dirty="0"/>
          </a:p>
        </p:txBody>
      </p:sp>
    </p:spTree>
    <p:extLst>
      <p:ext uri="{BB962C8B-B14F-4D97-AF65-F5344CB8AC3E}">
        <p14:creationId xmlns:p14="http://schemas.microsoft.com/office/powerpoint/2010/main" val="193128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CB663-11C6-4AFD-8933-401BB91230B7}"/>
              </a:ext>
            </a:extLst>
          </p:cNvPr>
          <p:cNvSpPr>
            <a:spLocks noGrp="1"/>
          </p:cNvSpPr>
          <p:nvPr>
            <p:ph type="title"/>
          </p:nvPr>
        </p:nvSpPr>
        <p:spPr>
          <a:xfrm>
            <a:off x="491067" y="270933"/>
            <a:ext cx="8782936" cy="728134"/>
          </a:xfrm>
        </p:spPr>
        <p:txBody>
          <a:bodyPr>
            <a:normAutofit fontScale="90000"/>
          </a:bodyPr>
          <a:lstStyle/>
          <a:p>
            <a:r>
              <a:rPr lang="en-US" dirty="0"/>
              <a:t>Geographic</a:t>
            </a:r>
            <a:br>
              <a:rPr lang="en-US" dirty="0"/>
            </a:br>
            <a:r>
              <a:rPr lang="en-US" dirty="0"/>
              <a:t> footprint</a:t>
            </a:r>
            <a:br>
              <a:rPr lang="en-US" dirty="0"/>
            </a:br>
            <a:endParaRPr lang="en-US" dirty="0"/>
          </a:p>
        </p:txBody>
      </p:sp>
      <p:sp>
        <p:nvSpPr>
          <p:cNvPr id="3" name="Content Placeholder 2">
            <a:extLst>
              <a:ext uri="{FF2B5EF4-FFF2-40B4-BE49-F238E27FC236}">
                <a16:creationId xmlns:a16="http://schemas.microsoft.com/office/drawing/2014/main" id="{35BF996C-EF99-499A-9959-38BD7277082F}"/>
              </a:ext>
            </a:extLst>
          </p:cNvPr>
          <p:cNvSpPr>
            <a:spLocks noGrp="1"/>
          </p:cNvSpPr>
          <p:nvPr>
            <p:ph idx="1"/>
          </p:nvPr>
        </p:nvSpPr>
        <p:spPr>
          <a:xfrm>
            <a:off x="1910735" y="1731037"/>
            <a:ext cx="2099733" cy="4856029"/>
          </a:xfrm>
        </p:spPr>
        <p:txBody>
          <a:bodyPr>
            <a:normAutofit/>
          </a:bodyPr>
          <a:lstStyle/>
          <a:p>
            <a:r>
              <a:rPr lang="en-US" dirty="0"/>
              <a:t>Dominical REPUBLIC</a:t>
            </a:r>
          </a:p>
          <a:p>
            <a:r>
              <a:rPr lang="en-US" dirty="0"/>
              <a:t>Canada</a:t>
            </a:r>
          </a:p>
          <a:p>
            <a:r>
              <a:rPr lang="en-US" dirty="0"/>
              <a:t>Philippines</a:t>
            </a:r>
          </a:p>
          <a:p>
            <a:r>
              <a:rPr lang="en-US" dirty="0"/>
              <a:t>India</a:t>
            </a:r>
          </a:p>
          <a:p>
            <a:r>
              <a:rPr lang="en-US" dirty="0"/>
              <a:t>Jamaica</a:t>
            </a:r>
          </a:p>
          <a:p>
            <a:r>
              <a:rPr lang="en-US" dirty="0"/>
              <a:t>Canada</a:t>
            </a:r>
          </a:p>
          <a:p>
            <a:r>
              <a:rPr lang="en-US" dirty="0"/>
              <a:t>Brazil</a:t>
            </a:r>
          </a:p>
          <a:p>
            <a:r>
              <a:rPr lang="en-US" dirty="0"/>
              <a:t>Hongkong</a:t>
            </a:r>
          </a:p>
          <a:p>
            <a:r>
              <a:rPr lang="en-US" dirty="0"/>
              <a:t>Singapore</a:t>
            </a:r>
          </a:p>
          <a:p>
            <a:r>
              <a:rPr lang="en-US" dirty="0"/>
              <a:t>japan</a:t>
            </a:r>
          </a:p>
          <a:p>
            <a:endParaRPr lang="en-US" dirty="0"/>
          </a:p>
          <a:p>
            <a:endParaRPr lang="en-US" dirty="0"/>
          </a:p>
        </p:txBody>
      </p:sp>
      <p:sp>
        <p:nvSpPr>
          <p:cNvPr id="6" name="Content Placeholder 2">
            <a:extLst>
              <a:ext uri="{FF2B5EF4-FFF2-40B4-BE49-F238E27FC236}">
                <a16:creationId xmlns:a16="http://schemas.microsoft.com/office/drawing/2014/main" id="{4A31CCE2-C802-4226-A086-B4C7B1430E28}"/>
              </a:ext>
            </a:extLst>
          </p:cNvPr>
          <p:cNvSpPr txBox="1">
            <a:spLocks/>
          </p:cNvSpPr>
          <p:nvPr/>
        </p:nvSpPr>
        <p:spPr>
          <a:xfrm>
            <a:off x="100235" y="1731038"/>
            <a:ext cx="2099733" cy="48560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United States</a:t>
            </a:r>
          </a:p>
          <a:p>
            <a:r>
              <a:rPr lang="en-US" dirty="0"/>
              <a:t>United Kingdom</a:t>
            </a:r>
          </a:p>
          <a:p>
            <a:r>
              <a:rPr lang="en-US" dirty="0"/>
              <a:t>Australia</a:t>
            </a:r>
          </a:p>
          <a:p>
            <a:r>
              <a:rPr lang="en-US" dirty="0"/>
              <a:t>France</a:t>
            </a:r>
          </a:p>
          <a:p>
            <a:r>
              <a:rPr lang="en-US" dirty="0"/>
              <a:t>Germany</a:t>
            </a:r>
          </a:p>
          <a:p>
            <a:r>
              <a:rPr lang="en-US" dirty="0"/>
              <a:t>Italy</a:t>
            </a:r>
          </a:p>
          <a:p>
            <a:r>
              <a:rPr lang="en-US" dirty="0"/>
              <a:t>Israel</a:t>
            </a:r>
          </a:p>
          <a:p>
            <a:r>
              <a:rPr lang="en-US" dirty="0"/>
              <a:t>Mexico</a:t>
            </a:r>
          </a:p>
          <a:p>
            <a:r>
              <a:rPr lang="en-US" dirty="0"/>
              <a:t>China</a:t>
            </a:r>
          </a:p>
          <a:p>
            <a:endParaRPr lang="en-US" dirty="0"/>
          </a:p>
          <a:p>
            <a:endParaRPr lang="en-US" dirty="0"/>
          </a:p>
        </p:txBody>
      </p:sp>
      <p:pic>
        <p:nvPicPr>
          <p:cNvPr id="7" name="Picture 6">
            <a:extLst>
              <a:ext uri="{FF2B5EF4-FFF2-40B4-BE49-F238E27FC236}">
                <a16:creationId xmlns:a16="http://schemas.microsoft.com/office/drawing/2014/main" id="{20B51FD1-43A0-484B-9FDF-39BBC74A6BF0}"/>
              </a:ext>
            </a:extLst>
          </p:cNvPr>
          <p:cNvPicPr>
            <a:picLocks noChangeAspect="1"/>
          </p:cNvPicPr>
          <p:nvPr/>
        </p:nvPicPr>
        <p:blipFill>
          <a:blip r:embed="rId2"/>
          <a:stretch>
            <a:fillRect/>
          </a:stretch>
        </p:blipFill>
        <p:spPr>
          <a:xfrm>
            <a:off x="3663065" y="0"/>
            <a:ext cx="8782935" cy="6857999"/>
          </a:xfrm>
          <a:prstGeom prst="rect">
            <a:avLst/>
          </a:prstGeom>
        </p:spPr>
      </p:pic>
    </p:spTree>
    <p:extLst>
      <p:ext uri="{BB962C8B-B14F-4D97-AF65-F5344CB8AC3E}">
        <p14:creationId xmlns:p14="http://schemas.microsoft.com/office/powerpoint/2010/main" val="54167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C11C-9A83-45BF-A416-B1E5807581EE}"/>
              </a:ext>
            </a:extLst>
          </p:cNvPr>
          <p:cNvSpPr>
            <a:spLocks noGrp="1"/>
          </p:cNvSpPr>
          <p:nvPr>
            <p:ph type="title"/>
          </p:nvPr>
        </p:nvSpPr>
        <p:spPr>
          <a:xfrm>
            <a:off x="985969" y="5520267"/>
            <a:ext cx="8288032" cy="745065"/>
          </a:xfrm>
        </p:spPr>
        <p:txBody>
          <a:bodyPr vert="horz" lIns="91440" tIns="45720" rIns="91440" bIns="45720" rtlCol="0" anchor="b">
            <a:normAutofit fontScale="90000"/>
          </a:bodyPr>
          <a:lstStyle/>
          <a:p>
            <a:pPr algn="ctr"/>
            <a:br>
              <a:rPr lang="en-US" sz="4800" kern="1200" dirty="0">
                <a:solidFill>
                  <a:schemeClr val="accent1"/>
                </a:solidFill>
                <a:latin typeface="+mj-lt"/>
                <a:ea typeface="+mj-ea"/>
                <a:cs typeface="+mj-cs"/>
              </a:rPr>
            </a:br>
            <a:r>
              <a:rPr lang="en-US" sz="4800" kern="1200" dirty="0">
                <a:solidFill>
                  <a:schemeClr val="accent1"/>
                </a:solidFill>
                <a:latin typeface="+mj-lt"/>
                <a:ea typeface="+mj-ea"/>
                <a:cs typeface="+mj-cs"/>
              </a:rPr>
              <a:t>No. of Employees 2018– 268,220</a:t>
            </a:r>
          </a:p>
        </p:txBody>
      </p:sp>
      <p:pic>
        <p:nvPicPr>
          <p:cNvPr id="11" name="Picture 10">
            <a:extLst>
              <a:ext uri="{FF2B5EF4-FFF2-40B4-BE49-F238E27FC236}">
                <a16:creationId xmlns:a16="http://schemas.microsoft.com/office/drawing/2014/main" id="{6C9F85F7-BD9C-4767-BCD5-3DEE24400B9B}"/>
              </a:ext>
            </a:extLst>
          </p:cNvPr>
          <p:cNvPicPr>
            <a:picLocks noChangeAspect="1"/>
          </p:cNvPicPr>
          <p:nvPr/>
        </p:nvPicPr>
        <p:blipFill>
          <a:blip r:embed="rId2"/>
          <a:stretch>
            <a:fillRect/>
          </a:stretch>
        </p:blipFill>
        <p:spPr>
          <a:xfrm>
            <a:off x="747460" y="-8467"/>
            <a:ext cx="8835847" cy="5417079"/>
          </a:xfrm>
          <a:prstGeom prst="rect">
            <a:avLst/>
          </a:prstGeom>
        </p:spPr>
      </p:pic>
    </p:spTree>
    <p:extLst>
      <p:ext uri="{BB962C8B-B14F-4D97-AF65-F5344CB8AC3E}">
        <p14:creationId xmlns:p14="http://schemas.microsoft.com/office/powerpoint/2010/main" val="276321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32D8-7BE4-4764-97A6-4653916B5B51}"/>
              </a:ext>
            </a:extLst>
          </p:cNvPr>
          <p:cNvSpPr>
            <a:spLocks noGrp="1"/>
          </p:cNvSpPr>
          <p:nvPr>
            <p:ph type="title"/>
          </p:nvPr>
        </p:nvSpPr>
        <p:spPr/>
        <p:txBody>
          <a:bodyPr/>
          <a:lstStyle/>
          <a:p>
            <a:r>
              <a:rPr lang="en-US" dirty="0"/>
              <a:t>Firm’s(AT&amp;T) 4 Distinct Business Units</a:t>
            </a:r>
          </a:p>
        </p:txBody>
      </p:sp>
      <p:sp>
        <p:nvSpPr>
          <p:cNvPr id="3" name="Content Placeholder 2">
            <a:extLst>
              <a:ext uri="{FF2B5EF4-FFF2-40B4-BE49-F238E27FC236}">
                <a16:creationId xmlns:a16="http://schemas.microsoft.com/office/drawing/2014/main" id="{564768C5-C592-4FB5-83F8-83C5A703C1F2}"/>
              </a:ext>
            </a:extLst>
          </p:cNvPr>
          <p:cNvSpPr>
            <a:spLocks noGrp="1"/>
          </p:cNvSpPr>
          <p:nvPr>
            <p:ph idx="1"/>
          </p:nvPr>
        </p:nvSpPr>
        <p:spPr/>
        <p:txBody>
          <a:bodyPr/>
          <a:lstStyle/>
          <a:p>
            <a:r>
              <a:rPr lang="en-US" b="1" dirty="0"/>
              <a:t>AT&amp;T Communications</a:t>
            </a:r>
          </a:p>
          <a:p>
            <a:r>
              <a:rPr lang="en-US" b="1" dirty="0" err="1"/>
              <a:t>WarnerMedia</a:t>
            </a:r>
            <a:endParaRPr lang="en-US" b="1" dirty="0"/>
          </a:p>
          <a:p>
            <a:r>
              <a:rPr lang="en-US" b="1" dirty="0"/>
              <a:t>AT&amp;T Latin America</a:t>
            </a:r>
          </a:p>
          <a:p>
            <a:r>
              <a:rPr lang="en-US" b="1" dirty="0" err="1"/>
              <a:t>Xandr</a:t>
            </a:r>
            <a:endParaRPr lang="en-US" dirty="0"/>
          </a:p>
        </p:txBody>
      </p:sp>
    </p:spTree>
    <p:extLst>
      <p:ext uri="{BB962C8B-B14F-4D97-AF65-F5344CB8AC3E}">
        <p14:creationId xmlns:p14="http://schemas.microsoft.com/office/powerpoint/2010/main" val="197831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CD06-C1BB-4A76-815A-D30051BB2888}"/>
              </a:ext>
            </a:extLst>
          </p:cNvPr>
          <p:cNvSpPr>
            <a:spLocks noGrp="1"/>
          </p:cNvSpPr>
          <p:nvPr>
            <p:ph type="title"/>
          </p:nvPr>
        </p:nvSpPr>
        <p:spPr>
          <a:xfrm>
            <a:off x="-1233996" y="161370"/>
            <a:ext cx="11315256" cy="1285237"/>
          </a:xfrm>
        </p:spPr>
        <p:txBody>
          <a:bodyPr>
            <a:noAutofit/>
          </a:bodyPr>
          <a:lstStyle/>
          <a:p>
            <a:pPr algn="ctr"/>
            <a:r>
              <a:rPr lang="en-US" b="1" u="sng" dirty="0">
                <a:latin typeface="Calibri" panose="020F0502020204030204" pitchFamily="34" charset="0"/>
                <a:cs typeface="Calibri" panose="020F0502020204030204" pitchFamily="34" charset="0"/>
              </a:rPr>
              <a:t>Targeted Business Unit and its service line</a:t>
            </a:r>
            <a:br>
              <a:rPr lang="en-US" dirty="0">
                <a:latin typeface="Calibri" panose="020F0502020204030204" pitchFamily="34" charset="0"/>
                <a:cs typeface="Calibri" panose="020F0502020204030204" pitchFamily="34" charset="0"/>
              </a:rPr>
            </a:br>
            <a:endParaRPr lang="en-US" dirty="0">
              <a:solidFill>
                <a:schemeClr val="tx1"/>
              </a:solidFill>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8C631813-C650-4E07-9C48-4ED4FBCFAE85}"/>
              </a:ext>
            </a:extLst>
          </p:cNvPr>
          <p:cNvSpPr>
            <a:spLocks noGrp="1"/>
          </p:cNvSpPr>
          <p:nvPr>
            <p:ph type="body" idx="1"/>
          </p:nvPr>
        </p:nvSpPr>
        <p:spPr>
          <a:xfrm>
            <a:off x="159434" y="801200"/>
            <a:ext cx="8382782" cy="1285238"/>
          </a:xfrm>
        </p:spPr>
        <p:txBody>
          <a:bodyPr/>
          <a:lstStyle/>
          <a:p>
            <a:r>
              <a:rPr lang="en-US" b="1" u="sng" dirty="0">
                <a:latin typeface="Calibri" panose="020F0502020204030204" pitchFamily="34" charset="0"/>
                <a:cs typeface="Calibri" panose="020F0502020204030204" pitchFamily="34" charset="0"/>
              </a:rPr>
              <a:t>AT&amp;T Communication</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provide services to U.S based consumers</a:t>
            </a:r>
          </a:p>
        </p:txBody>
      </p:sp>
      <p:sp>
        <p:nvSpPr>
          <p:cNvPr id="3" name="Content Placeholder 2">
            <a:extLst>
              <a:ext uri="{FF2B5EF4-FFF2-40B4-BE49-F238E27FC236}">
                <a16:creationId xmlns:a16="http://schemas.microsoft.com/office/drawing/2014/main" id="{1BEF8846-FEAC-4371-9C73-FFF05394971A}"/>
              </a:ext>
            </a:extLst>
          </p:cNvPr>
          <p:cNvSpPr>
            <a:spLocks noGrp="1"/>
          </p:cNvSpPr>
          <p:nvPr>
            <p:ph sz="half" idx="2"/>
          </p:nvPr>
        </p:nvSpPr>
        <p:spPr>
          <a:xfrm>
            <a:off x="1" y="2553897"/>
            <a:ext cx="6682153" cy="3980254"/>
          </a:xfrm>
        </p:spPr>
        <p:txBody>
          <a:bodyPr>
            <a:noAutofit/>
          </a:bodyPr>
          <a:lstStyle/>
          <a:p>
            <a:pPr>
              <a:buFont typeface="Wingdings" panose="05000000000000000000" pitchFamily="2" charset="2"/>
              <a:buChar char="§"/>
            </a:pPr>
            <a:r>
              <a:rPr lang="en-US" dirty="0">
                <a:latin typeface="Calibri" panose="020F0502020204030204" pitchFamily="34" charset="0"/>
                <a:cs typeface="Calibri" panose="020F0502020204030204" pitchFamily="34" charset="0"/>
              </a:rPr>
              <a:t>Strategic services</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Internet services/cloud services</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Voice and Data/broadband</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Video services</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Wireless communication</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Telecommunication equipment</a:t>
            </a:r>
          </a:p>
          <a:p>
            <a:pPr>
              <a:buFont typeface="Wingdings" panose="05000000000000000000" pitchFamily="2" charset="2"/>
              <a:buChar char="§"/>
            </a:pPr>
            <a:r>
              <a:rPr lang="en-US" dirty="0">
                <a:latin typeface="Calibri" panose="020F0502020204030204" pitchFamily="34" charset="0"/>
                <a:cs typeface="Calibri" panose="020F0502020204030204" pitchFamily="34" charset="0"/>
              </a:rPr>
              <a:t>Streaming services – DIRECTTV, Fiber, Cricket Wireless, U Verse TV</a:t>
            </a:r>
          </a:p>
          <a:p>
            <a:pPr marL="0" indent="0">
              <a:buNone/>
            </a:pPr>
            <a:endParaRPr lang="en-US" sz="2400" dirty="0">
              <a:latin typeface="Calibri" panose="020F0502020204030204" pitchFamily="34" charset="0"/>
              <a:cs typeface="Calibri" panose="020F0502020204030204" pitchFamily="34" charset="0"/>
            </a:endParaRPr>
          </a:p>
          <a:p>
            <a:pPr>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A6D1C0B-4075-49C7-B61A-59CE526D45A8}"/>
              </a:ext>
            </a:extLst>
          </p:cNvPr>
          <p:cNvSpPr>
            <a:spLocks noGrp="1"/>
          </p:cNvSpPr>
          <p:nvPr>
            <p:ph type="body" sz="quarter" idx="3"/>
          </p:nvPr>
        </p:nvSpPr>
        <p:spPr>
          <a:xfrm>
            <a:off x="4526280" y="1051564"/>
            <a:ext cx="4226399" cy="1674704"/>
          </a:xfrm>
        </p:spPr>
        <p:txBody>
          <a:bodyPr/>
          <a:lstStyle/>
          <a:p>
            <a:pPr algn="ct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978109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419</TotalTime>
  <Words>2050</Words>
  <Application>Microsoft Office PowerPoint</Application>
  <PresentationFormat>Widescreen</PresentationFormat>
  <Paragraphs>306</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Lucida Console</vt:lpstr>
      <vt:lpstr>Trebuchet MS</vt:lpstr>
      <vt:lpstr>Wingdings</vt:lpstr>
      <vt:lpstr>Wingdings 3</vt:lpstr>
      <vt:lpstr>Facet</vt:lpstr>
      <vt:lpstr>  Term Project         </vt:lpstr>
      <vt:lpstr>Overview of Project</vt:lpstr>
      <vt:lpstr>PowerPoint Presentation</vt:lpstr>
      <vt:lpstr>PowerPoint Presentation</vt:lpstr>
      <vt:lpstr>Firm and Description  </vt:lpstr>
      <vt:lpstr>Geographic  footprint </vt:lpstr>
      <vt:lpstr> No. of Employees 2018– 268,220</vt:lpstr>
      <vt:lpstr>Firm’s(AT&amp;T) 4 Distinct Business Units</vt:lpstr>
      <vt:lpstr>Targeted Business Unit and its service line </vt:lpstr>
      <vt:lpstr>PowerPoint Presentation</vt:lpstr>
      <vt:lpstr>SWOT Analysis(AT&amp;T)</vt:lpstr>
      <vt:lpstr>Business Understanding </vt:lpstr>
      <vt:lpstr>Data Analysis and Understanding </vt:lpstr>
      <vt:lpstr>Data Description</vt:lpstr>
      <vt:lpstr>Data glimpse in R-Studio</vt:lpstr>
      <vt:lpstr>PowerPoint Presentation</vt:lpstr>
      <vt:lpstr>PowerPoint Presentation</vt:lpstr>
      <vt:lpstr>Visualizing statistics</vt:lpstr>
      <vt:lpstr>Churn Percent</vt:lpstr>
      <vt:lpstr>Bar Plots for the independent (categorical) variables</vt:lpstr>
      <vt:lpstr>Bar Plots for the independent (categorical) variables</vt:lpstr>
      <vt:lpstr>Box Plot for Independent( Continuous) Variable  Tenure w.r.t Churn </vt:lpstr>
      <vt:lpstr>Box Plot for Independent(Continuous) Variable  Monthly charges w.r.t Churn   </vt:lpstr>
      <vt:lpstr>Box Plot for Independent(Continuous)Variable Total charges w.r.t Churn  </vt:lpstr>
      <vt:lpstr>PowerPoint Presentation</vt:lpstr>
      <vt:lpstr>Scatter Plot for Independent(Continuous)Variable</vt:lpstr>
      <vt:lpstr>Correlation matrix for variables</vt:lpstr>
      <vt:lpstr>The Model </vt:lpstr>
      <vt:lpstr>Data Modeling </vt:lpstr>
      <vt:lpstr>Model Building steps:</vt:lpstr>
      <vt:lpstr>Data Preprocessing</vt:lpstr>
      <vt:lpstr>PowerPoint Presentation</vt:lpstr>
      <vt:lpstr>PowerPoint Presentation</vt:lpstr>
      <vt:lpstr>Logistic Regression:  In Logistic regression the outcome variable is binary and the purpose of analysis is to assess the effect of multiple explanatory variable. </vt:lpstr>
      <vt:lpstr>Model 1</vt:lpstr>
      <vt:lpstr>Model 2</vt:lpstr>
      <vt:lpstr>Model 3</vt:lpstr>
      <vt:lpstr>Model 4</vt:lpstr>
      <vt:lpstr>Gain/Lift Chart</vt:lpstr>
      <vt:lpstr>ROC &amp; Decile-wise Lift chart </vt:lpstr>
      <vt:lpstr>Propensity Table</vt:lpstr>
      <vt:lpstr>Decision Tree:  The decision tree splits the customer churn dataset into multiple subsets until it arrives at a tree like structure and make a decision. Here the churn acts as a dependent variable and  all other variables are used as the predictor variables  </vt:lpstr>
      <vt:lpstr>Tree 1 &amp; Confusion matrix</vt:lpstr>
      <vt:lpstr>Pruned Tree &amp; Confusion matrix</vt:lpstr>
      <vt:lpstr>ROC &amp; AUC curve</vt:lpstr>
      <vt:lpstr>ROC &amp; AUC curve</vt:lpstr>
      <vt:lpstr>ROC &amp; AUC curve</vt:lpstr>
      <vt:lpstr>Limitation of the model</vt:lpstr>
      <vt:lpstr>Recommendation</vt:lpstr>
      <vt:lpstr>Comparing performance of Logistic and Decision Tree</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Term Project         </dc:title>
  <dc:creator>Sanjana Jayasekar</dc:creator>
  <cp:lastModifiedBy>Sanjana Jay</cp:lastModifiedBy>
  <cp:revision>3</cp:revision>
  <dcterms:created xsi:type="dcterms:W3CDTF">2019-04-22T19:00:52Z</dcterms:created>
  <dcterms:modified xsi:type="dcterms:W3CDTF">2020-03-05T01:51:49Z</dcterms:modified>
</cp:coreProperties>
</file>